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2" r:id="rId2"/>
    <p:sldId id="298" r:id="rId3"/>
    <p:sldId id="291" r:id="rId4"/>
    <p:sldId id="299" r:id="rId5"/>
    <p:sldId id="264" r:id="rId6"/>
    <p:sldId id="292" r:id="rId7"/>
    <p:sldId id="293" r:id="rId8"/>
    <p:sldId id="296" r:id="rId9"/>
    <p:sldId id="301" r:id="rId10"/>
    <p:sldId id="302" r:id="rId11"/>
    <p:sldId id="303" r:id="rId12"/>
    <p:sldId id="305" r:id="rId13"/>
    <p:sldId id="307" r:id="rId14"/>
    <p:sldId id="309" r:id="rId15"/>
    <p:sldId id="268" r:id="rId16"/>
    <p:sldId id="269" r:id="rId17"/>
    <p:sldId id="276" r:id="rId18"/>
    <p:sldId id="275" r:id="rId19"/>
    <p:sldId id="294" r:id="rId20"/>
    <p:sldId id="274" r:id="rId21"/>
    <p:sldId id="273" r:id="rId22"/>
    <p:sldId id="280" r:id="rId23"/>
    <p:sldId id="279" r:id="rId24"/>
    <p:sldId id="278" r:id="rId25"/>
    <p:sldId id="272" r:id="rId26"/>
    <p:sldId id="277" r:id="rId27"/>
    <p:sldId id="271" r:id="rId28"/>
    <p:sldId id="270" r:id="rId29"/>
    <p:sldId id="285" r:id="rId30"/>
    <p:sldId id="284" r:id="rId31"/>
    <p:sldId id="283" r:id="rId32"/>
    <p:sldId id="282" r:id="rId33"/>
    <p:sldId id="281" r:id="rId34"/>
    <p:sldId id="286" r:id="rId35"/>
    <p:sldId id="310" r:id="rId36"/>
    <p:sldId id="311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9E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323" autoAdjust="0"/>
  </p:normalViewPr>
  <p:slideViewPr>
    <p:cSldViewPr>
      <p:cViewPr>
        <p:scale>
          <a:sx n="70" d="100"/>
          <a:sy n="70" d="100"/>
        </p:scale>
        <p:origin x="-13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08753-CF2C-4BF1-B9BE-325058E777C8}" type="datetimeFigureOut">
              <a:rPr lang="tr-TR" smtClean="0"/>
              <a:pPr/>
              <a:t>5.11.2019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B9D23-397B-457D-894C-AD7266C425B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B23E-257C-4943-9F16-F71E4A4C2FB4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9D23-397B-457D-894C-AD7266C425B2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9D23-397B-457D-894C-AD7266C425B2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/>
              </a:rPr>
              <a:t>ÖğrenciKabulleri</a:t>
            </a:r>
            <a:r>
              <a:rPr lang="tr-T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/>
              </a:rPr>
              <a:t>	6</a:t>
            </a: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tr-T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/>
              </a:rPr>
              <a:t>Yatay ve Dikey Geçişler, Çift </a:t>
            </a:r>
            <a:r>
              <a:rPr lang="tr-TR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/>
              </a:rPr>
              <a:t>Anadal</a:t>
            </a:r>
            <a:r>
              <a:rPr lang="tr-T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/>
              </a:rPr>
              <a:t> </a:t>
            </a:r>
            <a:r>
              <a:rPr lang="tr-TR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/>
              </a:rPr>
              <a:t>veDersSayma</a:t>
            </a:r>
            <a:r>
              <a:rPr lang="tr-T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/>
              </a:rPr>
              <a:t>	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</a:p>
          <a:p>
            <a:pPr lvl="1"/>
            <a:r>
              <a:rPr lang="tr-TR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/>
              </a:rPr>
              <a:t>ÖğrenciDeğişimi</a:t>
            </a:r>
            <a:r>
              <a:rPr lang="tr-T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/>
              </a:rPr>
              <a:t>	1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</a:p>
          <a:p>
            <a:pPr lvl="1"/>
            <a:r>
              <a:rPr lang="tr-TR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/>
              </a:rPr>
              <a:t>Danışmanlıkveİzleme</a:t>
            </a:r>
            <a:r>
              <a:rPr lang="tr-T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/>
              </a:rPr>
              <a:t>	1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</a:p>
          <a:p>
            <a:pPr lvl="1"/>
            <a:r>
              <a:rPr lang="tr-TR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/>
              </a:rPr>
              <a:t>BaşarıDeğerlendirmesi</a:t>
            </a:r>
            <a:r>
              <a:rPr lang="tr-T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/>
              </a:rPr>
              <a:t>	1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</a:p>
          <a:p>
            <a:r>
              <a:rPr lang="tr-TR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/>
              </a:rPr>
              <a:t>MezuniyetKoşulları</a:t>
            </a:r>
            <a:r>
              <a:rPr lang="tr-T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/>
              </a:rPr>
              <a:t>	1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9D23-397B-457D-894C-AD7266C425B2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dirty="0" smtClean="0"/>
              <a:t>Çevre Mühendisleri yetiştirmektir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9D23-397B-457D-894C-AD7266C425B2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2" y="2130432"/>
            <a:ext cx="7772401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8B40-FAE2-4366-9CD2-2501CAC9ED01}" type="datetime1">
              <a:rPr lang="tr-TR" smtClean="0"/>
              <a:pPr/>
              <a:t>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78DA-6AA0-4655-902E-3956D9322A93}" type="datetime1">
              <a:rPr lang="tr-TR" smtClean="0"/>
              <a:pPr/>
              <a:t>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799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1DE1-02CC-41B3-94F2-F932DEE16993}" type="datetime1">
              <a:rPr lang="tr-TR" smtClean="0"/>
              <a:pPr/>
              <a:t>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CB8F-95A0-4223-8808-23C263DEFB65}" type="datetime1">
              <a:rPr lang="tr-TR" smtClean="0"/>
              <a:pPr/>
              <a:t>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1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D4B9-3D71-4C03-8F4C-945D1E44572C}" type="datetime1">
              <a:rPr lang="tr-TR" smtClean="0"/>
              <a:pPr/>
              <a:t>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2316-DC4D-4CA8-AD50-28BCD86B9610}" type="datetime1">
              <a:rPr lang="tr-TR" smtClean="0"/>
              <a:pPr/>
              <a:t>5.11.2019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B9E0-93DB-4B77-A281-AFCB8E91B2A9}" type="datetime1">
              <a:rPr lang="tr-TR" smtClean="0"/>
              <a:pPr/>
              <a:t>5.11.2019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C1D4-9FC8-4E25-A336-0F4A3BC3700D}" type="datetime1">
              <a:rPr lang="tr-TR" smtClean="0"/>
              <a:pPr/>
              <a:t>5.11.2019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D427-D75A-4EA2-9C5C-FC6FD0C37DBA}" type="datetime1">
              <a:rPr lang="tr-TR" smtClean="0"/>
              <a:pPr/>
              <a:t>5.11.2019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98F1-E246-4D9E-9C1A-C0F9E9519333}" type="datetime1">
              <a:rPr lang="tr-TR" smtClean="0"/>
              <a:pPr/>
              <a:t>5.11.2019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9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94F9-CD24-4D70-8E36-1DDDF3893F00}" type="datetime1">
              <a:rPr lang="tr-TR" smtClean="0"/>
              <a:pPr/>
              <a:t>5.11.2019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1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02FD-BC8A-4DED-8139-8828E6CB1B9F}" type="datetime1">
              <a:rPr lang="tr-TR" smtClean="0"/>
              <a:pPr/>
              <a:t>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enaee.trynisi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udek.org.t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sunu kap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5750" y="285727"/>
            <a:ext cx="6685406" cy="101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500430" y="2714620"/>
            <a:ext cx="5000660" cy="1214446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MÜDEK 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BİLGİLENDİRME TOPLANTISI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>
          <a:xfrm>
            <a:off x="2357422" y="6000768"/>
            <a:ext cx="6643702" cy="365125"/>
          </a:xfrm>
        </p:spPr>
        <p:txBody>
          <a:bodyPr/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Ondokuz</a:t>
            </a:r>
            <a:r>
              <a:rPr lang="tr-TR" sz="2000" b="1" dirty="0" smtClean="0">
                <a:solidFill>
                  <a:srgbClr val="002060"/>
                </a:solidFill>
              </a:rPr>
              <a:t> Mayıs Üniversitesi,  Çevre Mühendisliği Bölümü, 24/10/2019</a:t>
            </a:r>
            <a:endParaRPr lang="tr-TR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>
            <a:extLst>
              <a:ext uri="{FF2B5EF4-FFF2-40B4-BE49-F238E27FC236}">
                <a16:creationId xmlns="" xmlns:a16="http://schemas.microsoft.com/office/drawing/2014/main" id="{343B5548-0D5C-4796-9A6A-977AF5502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642918"/>
            <a:ext cx="8286807" cy="5642222"/>
          </a:xfrm>
        </p:spPr>
        <p:txBody>
          <a:bodyPr rtlCol="0">
            <a:noAutofit/>
          </a:bodyPr>
          <a:lstStyle/>
          <a:p>
            <a:pPr marL="0" indent="0" algn="ctr">
              <a:buNone/>
              <a:defRPr/>
            </a:pPr>
            <a:r>
              <a:rPr lang="tr-TR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Akreditasyon Süreci: </a:t>
            </a:r>
            <a:r>
              <a:rPr lang="tr-TR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Yararlar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2400" b="1" u="sng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Yükseköğretimde Yeterlilikler:</a:t>
            </a:r>
          </a:p>
          <a:p>
            <a:pPr marL="0" indent="0">
              <a:buNone/>
              <a:defRPr/>
            </a:pPr>
            <a:r>
              <a:rPr lang="tr-TR" sz="2400" b="1" dirty="0">
                <a:latin typeface="+mj-lt"/>
                <a:cs typeface="Arial" panose="020B0604020202020204" pitchFamily="34" charset="0"/>
              </a:rPr>
              <a:t>MÜDEK program çıktıları, Mesleki Yeterlilik Kurumunun Yükseköğretimde 6. Seviye Yeterlilik çerçevesini karşılamaktadır. Ulusal Yeterlilikler, Avrupa Yeterlilikler Çerçevesi (</a:t>
            </a:r>
            <a:r>
              <a:rPr lang="tr-TR" sz="2400" b="1" dirty="0" err="1">
                <a:latin typeface="+mj-lt"/>
                <a:cs typeface="Arial" panose="020B0604020202020204" pitchFamily="34" charset="0"/>
              </a:rPr>
              <a:t>European</a:t>
            </a:r>
            <a:r>
              <a:rPr lang="tr-TR" sz="2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+mj-lt"/>
                <a:cs typeface="Arial" panose="020B0604020202020204" pitchFamily="34" charset="0"/>
              </a:rPr>
              <a:t>Qualification</a:t>
            </a:r>
            <a:r>
              <a:rPr lang="tr-TR" sz="2400" b="1" dirty="0">
                <a:latin typeface="+mj-lt"/>
                <a:cs typeface="Arial" panose="020B0604020202020204" pitchFamily="34" charset="0"/>
              </a:rPr>
              <a:t> Framework) içinde bir alt kümedir. </a:t>
            </a:r>
          </a:p>
          <a:p>
            <a:pPr>
              <a:defRPr/>
            </a:pPr>
            <a:r>
              <a:rPr lang="tr-TR" sz="2400" b="1" u="sng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ÖSYS Kılavuzu: </a:t>
            </a:r>
          </a:p>
          <a:p>
            <a:pPr marL="0" indent="0">
              <a:buNone/>
              <a:defRPr/>
            </a:pPr>
            <a:r>
              <a:rPr lang="tr-TR" sz="2400" b="1" dirty="0">
                <a:latin typeface="+mj-lt"/>
                <a:cs typeface="Arial" panose="020B0604020202020204" pitchFamily="34" charset="0"/>
              </a:rPr>
              <a:t>2016 yılından başlayarak programların akreditasyon bilgisi  Yükseköğretim Programları ve Kontenjanları Kılavuzunda yer almaktadır.</a:t>
            </a:r>
          </a:p>
          <a:p>
            <a:pPr>
              <a:defRPr/>
            </a:pPr>
            <a:r>
              <a:rPr lang="tr-TR" sz="2400" b="1" u="sng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Özdeğerlendirme</a:t>
            </a:r>
            <a:r>
              <a:rPr lang="tr-TR" sz="2400" b="1" u="sng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:</a:t>
            </a:r>
            <a:r>
              <a:rPr lang="tr-TR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tr-TR" sz="2400" b="1" dirty="0">
                <a:latin typeface="+mj-lt"/>
                <a:cs typeface="Arial" panose="020B0604020202020204" pitchFamily="34" charset="0"/>
              </a:rPr>
              <a:t>Akreditasyon için değerlendirmeye hazırlık süreci programın ve kurumun kendisini daha iyi tanımasına fırsat sağlayan öğretici bir süreçtir.</a:t>
            </a:r>
          </a:p>
        </p:txBody>
      </p:sp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1691923" y="971550"/>
            <a:ext cx="95010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010" tIns="0" rIns="80010" bIns="0" anchor="ctr">
            <a:spAutoFit/>
          </a:bodyPr>
          <a:lstStyle/>
          <a:p>
            <a:endParaRPr lang="tr-TR" alt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1691923" y="971550"/>
            <a:ext cx="95010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010" tIns="0" rIns="80010" bIns="0" anchor="ctr">
            <a:spAutoFit/>
          </a:bodyPr>
          <a:lstStyle/>
          <a:p>
            <a:endParaRPr lang="tr-TR" alt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7851AD1-91F5-4D2A-B76B-B5BB0E17D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589190"/>
            <a:ext cx="8034366" cy="532175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tr-T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MÜDEK Akreditasyonu: Artı Değerler</a:t>
            </a:r>
          </a:p>
          <a:p>
            <a:pPr>
              <a:defRPr/>
            </a:pPr>
            <a:endParaRPr lang="tr-TR" b="1" dirty="0"/>
          </a:p>
          <a:p>
            <a:pPr>
              <a:defRPr/>
            </a:pPr>
            <a:r>
              <a:rPr lang="tr-TR" sz="2100" b="1" dirty="0"/>
              <a:t>ULUSLARARASI ÜYELİK VE YETKİLENDİRME</a:t>
            </a:r>
          </a:p>
          <a:p>
            <a:pPr marL="0" indent="0">
              <a:buNone/>
              <a:defRPr/>
            </a:pPr>
            <a:endParaRPr lang="tr-TR" sz="2100" dirty="0"/>
          </a:p>
          <a:p>
            <a:pPr>
              <a:defRPr/>
            </a:pPr>
            <a:r>
              <a:rPr lang="tr-TR" sz="2800" dirty="0"/>
              <a:t>MÜDEK, 17 Kasım 2006'dan beri Avrupa Mühendislik Eğitimi Akreditasyon Ağı ENAEE (</a:t>
            </a:r>
            <a:r>
              <a:rPr lang="tr-TR" sz="2800" dirty="0" err="1"/>
              <a:t>European</a:t>
            </a:r>
            <a:r>
              <a:rPr lang="tr-TR" sz="2800" dirty="0"/>
              <a:t> Network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Accreditation</a:t>
            </a:r>
            <a:r>
              <a:rPr lang="tr-TR" sz="2800" dirty="0"/>
              <a:t> of </a:t>
            </a:r>
            <a:r>
              <a:rPr lang="tr-TR" sz="2800" dirty="0" err="1"/>
              <a:t>Engineering</a:t>
            </a:r>
            <a:r>
              <a:rPr lang="tr-TR" sz="2800" dirty="0"/>
              <a:t> </a:t>
            </a:r>
            <a:r>
              <a:rPr lang="tr-TR" sz="2800" dirty="0" err="1"/>
              <a:t>Education</a:t>
            </a:r>
            <a:r>
              <a:rPr lang="tr-TR" sz="2800" dirty="0"/>
              <a:t>) asil üyesidir. </a:t>
            </a:r>
            <a:endParaRPr lang="tr-TR" sz="2800" dirty="0" smtClean="0"/>
          </a:p>
          <a:p>
            <a:pPr>
              <a:defRPr/>
            </a:pPr>
            <a:endParaRPr lang="tr-TR" sz="2800" dirty="0"/>
          </a:p>
          <a:p>
            <a:pPr>
              <a:defRPr/>
            </a:pPr>
            <a:r>
              <a:rPr lang="tr-TR" sz="2800" dirty="0"/>
              <a:t>MÜDEK, ENAEE Yönetim Kurulu'nun (</a:t>
            </a:r>
            <a:r>
              <a:rPr lang="tr-TR" sz="2800" dirty="0" err="1"/>
              <a:t>Administrative</a:t>
            </a:r>
            <a:r>
              <a:rPr lang="tr-TR" sz="2800" dirty="0"/>
              <a:t> </a:t>
            </a:r>
            <a:r>
              <a:rPr lang="tr-TR" sz="2800" dirty="0" err="1"/>
              <a:t>Council</a:t>
            </a:r>
            <a:r>
              <a:rPr lang="tr-TR" sz="2800" dirty="0"/>
              <a:t>) 21 Ocak 2009 tarihli kararıyla ENAEE tarafından EUR-ACE </a:t>
            </a:r>
            <a:r>
              <a:rPr lang="tr-TR" sz="2800" dirty="0" err="1"/>
              <a:t>Label</a:t>
            </a:r>
            <a:r>
              <a:rPr lang="tr-TR" sz="2800" dirty="0"/>
              <a:t> vermek üzere yetkilendirilmiştir</a:t>
            </a:r>
            <a:r>
              <a:rPr lang="tr-TR" sz="2800" dirty="0" smtClean="0"/>
              <a:t>.</a:t>
            </a:r>
          </a:p>
          <a:p>
            <a:pPr>
              <a:buNone/>
              <a:defRPr/>
            </a:pPr>
            <a:endParaRPr lang="tr-TR" sz="2800" dirty="0"/>
          </a:p>
          <a:p>
            <a:pPr>
              <a:defRPr/>
            </a:pPr>
            <a:r>
              <a:rPr lang="tr-TR" sz="2800" dirty="0"/>
              <a:t> MÜDEK, </a:t>
            </a:r>
            <a:r>
              <a:rPr lang="tr-TR" sz="2800" dirty="0" err="1"/>
              <a:t>ENAEE'den</a:t>
            </a:r>
            <a:r>
              <a:rPr lang="tr-TR" sz="2800" dirty="0"/>
              <a:t> EUR-ACE Etiketi verme yetkisi alan 7. akreditasyon ajansı olmuştur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1691923" y="971550"/>
            <a:ext cx="95010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010" tIns="0" rIns="80010" bIns="0" anchor="ctr">
            <a:spAutoFit/>
          </a:bodyPr>
          <a:lstStyle/>
          <a:p>
            <a:endParaRPr lang="tr-TR" altLang="tr-TR"/>
          </a:p>
        </p:txBody>
      </p:sp>
      <p:sp>
        <p:nvSpPr>
          <p:cNvPr id="35843" name="İçerik Yer Tutucusu 2"/>
          <p:cNvSpPr>
            <a:spLocks noGrp="1"/>
          </p:cNvSpPr>
          <p:nvPr>
            <p:ph idx="1"/>
          </p:nvPr>
        </p:nvSpPr>
        <p:spPr>
          <a:xfrm>
            <a:off x="357158" y="571480"/>
            <a:ext cx="8248680" cy="4500594"/>
          </a:xfrm>
        </p:spPr>
        <p:txBody>
          <a:bodyPr>
            <a:noAutofit/>
          </a:bodyPr>
          <a:lstStyle/>
          <a:p>
            <a:r>
              <a:rPr lang="tr-TR" altLang="tr-TR" sz="2000" b="1" dirty="0" smtClean="0">
                <a:solidFill>
                  <a:srgbClr val="0B2D78"/>
                </a:solidFill>
              </a:rPr>
              <a:t>EUR-ACE Etiketinin Mühendislik öğrencileri ve mezunları için faydaları nelerdir?</a:t>
            </a:r>
          </a:p>
          <a:p>
            <a:endParaRPr lang="tr-TR" altLang="tr-TR" sz="2000" dirty="0" smtClean="0"/>
          </a:p>
          <a:p>
            <a:r>
              <a:rPr lang="tr-TR" altLang="tr-TR" sz="2000" dirty="0" smtClean="0"/>
              <a:t>EUR-ACE ® etiketi ile mühendislik programları, hem Avrupa standartlarına hem de uluslararası yüksek standartlara sahip olduklarını belgelerler, böylece Avrupalı işverenler tarafından tanınmaları da güvence altına alınmış olur.</a:t>
            </a:r>
          </a:p>
          <a:p>
            <a:pPr>
              <a:buNone/>
            </a:pPr>
            <a:r>
              <a:rPr lang="tr-TR" altLang="tr-TR" sz="2000" dirty="0" smtClean="0"/>
              <a:t> </a:t>
            </a:r>
            <a:br>
              <a:rPr lang="tr-TR" altLang="tr-TR" sz="2000" dirty="0" smtClean="0"/>
            </a:br>
            <a:r>
              <a:rPr lang="tr-TR" altLang="tr-TR" sz="2000" dirty="0" smtClean="0"/>
              <a:t>EUR-ACE ® diğer Yükseköğretim Kurumlarına yapılan </a:t>
            </a:r>
            <a:r>
              <a:rPr lang="tr-TR" altLang="tr-TR" sz="2000" dirty="0" err="1" smtClean="0"/>
              <a:t>Master</a:t>
            </a:r>
            <a:r>
              <a:rPr lang="tr-TR" altLang="tr-TR" sz="2000" dirty="0" smtClean="0"/>
              <a:t> ve Doktora programlarına başvuruları kolaylaştırır. </a:t>
            </a:r>
          </a:p>
          <a:p>
            <a:pPr>
              <a:buNone/>
            </a:pPr>
            <a:endParaRPr lang="tr-TR" altLang="tr-TR" sz="2000" dirty="0" smtClean="0"/>
          </a:p>
          <a:p>
            <a:pPr>
              <a:defRPr/>
            </a:pPr>
            <a:r>
              <a:rPr lang="tr-TR" altLang="tr-TR" sz="2000" dirty="0" smtClean="0"/>
              <a:t>Mühendislik mesleğinin düzenlendiği ülkelerde EUR-ACE ® etiketli programlar Kayıtlı veya Yeminli mühendis olmak için gerekli olan eğitim gereksinimlerini karşılamaktadır. </a:t>
            </a:r>
          </a:p>
          <a:p>
            <a:pPr>
              <a:defRPr/>
            </a:pPr>
            <a:r>
              <a:rPr lang="tr-TR" altLang="tr-TR" sz="2000" dirty="0" smtClean="0"/>
              <a:t/>
            </a:r>
            <a:br>
              <a:rPr lang="tr-TR" altLang="tr-TR" sz="2000" dirty="0" smtClean="0"/>
            </a:br>
            <a:r>
              <a:rPr lang="tr-TR" altLang="tr-TR" sz="2000" dirty="0" smtClean="0"/>
              <a:t>Mesleki Yeterlilik tanınması üzerine, AB Direktifi tarafından teşvik olarak EUR-ACE ® etiketli bölümlerin lisansüstü hareketliliğini kolaylaştırılmıştır.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>
            <a:extLst>
              <a:ext uri="{FF2B5EF4-FFF2-40B4-BE49-F238E27FC236}">
                <a16:creationId xmlns="" xmlns:a16="http://schemas.microsoft.com/office/drawing/2014/main" id="{398B3086-1142-49E8-8571-37169D33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56" y="342901"/>
            <a:ext cx="7708900" cy="6066064"/>
          </a:xfrm>
        </p:spPr>
        <p:txBody>
          <a:bodyPr rtlCol="0">
            <a:normAutofit/>
          </a:bodyPr>
          <a:lstStyle/>
          <a:p>
            <a:pPr marL="0" indent="0" algn="ctr">
              <a:buClr>
                <a:srgbClr val="FFFFFF"/>
              </a:buClr>
              <a:buNone/>
              <a:defRPr/>
            </a:pPr>
            <a:endParaRPr lang="tr-TR" altLang="tr-T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FFFFFF"/>
              </a:buClr>
              <a:buNone/>
              <a:defRPr/>
            </a:pPr>
            <a:r>
              <a:rPr lang="tr-TR" alt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tr-TR" altLang="tr-TR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1691923" y="971550"/>
            <a:ext cx="95010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010" tIns="0" rIns="80010" bIns="0" anchor="ctr">
            <a:spAutoFit/>
          </a:bodyPr>
          <a:lstStyle/>
          <a:p>
            <a:endParaRPr lang="tr-TR" altLang="tr-TR"/>
          </a:p>
        </p:txBody>
      </p:sp>
      <p:graphicFrame>
        <p:nvGraphicFramePr>
          <p:cNvPr id="3" name="Tablo 2">
            <a:extLst>
              <a:ext uri="{FF2B5EF4-FFF2-40B4-BE49-F238E27FC236}">
                <a16:creationId xmlns="" xmlns:a16="http://schemas.microsoft.com/office/drawing/2014/main" id="{CA70B779-840A-4DB6-9FBA-75EB01F2EE6C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589190"/>
          <a:ext cx="5544256" cy="5819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7985">
                <a:tc>
                  <a:txBody>
                    <a:bodyPr/>
                    <a:lstStyle/>
                    <a:p>
                      <a:r>
                        <a:rPr lang="tr-TR" sz="1700" dirty="0"/>
                        <a:t>MÜDEK AKREDİTASYONU ALAN ÇMB</a:t>
                      </a:r>
                      <a:r>
                        <a:rPr lang="tr-TR" sz="1700" baseline="0" dirty="0"/>
                        <a:t> </a:t>
                      </a:r>
                      <a:r>
                        <a:rPr lang="tr-TR" sz="1700" dirty="0"/>
                        <a:t>BÖLÜMLERİ</a:t>
                      </a:r>
                    </a:p>
                  </a:txBody>
                  <a:tcPr marL="81280" marR="81280" marT="39193" marB="3919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r>
                        <a:rPr lang="tr-TR" sz="1700" dirty="0"/>
                        <a:t>1. Anadolu</a:t>
                      </a:r>
                      <a:r>
                        <a:rPr lang="tr-TR" sz="1700" baseline="0" dirty="0"/>
                        <a:t> </a:t>
                      </a:r>
                      <a:r>
                        <a:rPr lang="tr-TR" sz="1700" baseline="0" dirty="0" err="1"/>
                        <a:t>Üniv</a:t>
                      </a:r>
                      <a:r>
                        <a:rPr lang="tr-TR" sz="1700" baseline="0" dirty="0"/>
                        <a:t>.</a:t>
                      </a:r>
                      <a:endParaRPr lang="tr-TR" sz="1700" dirty="0"/>
                    </a:p>
                  </a:txBody>
                  <a:tcPr marL="81280" marR="81280" marT="39193" marB="3919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r>
                        <a:rPr lang="tr-TR" sz="1700" dirty="0"/>
                        <a:t>2. Atatürk </a:t>
                      </a:r>
                      <a:r>
                        <a:rPr lang="tr-TR" sz="1700" dirty="0" err="1"/>
                        <a:t>Üniv</a:t>
                      </a:r>
                      <a:r>
                        <a:rPr lang="tr-TR" sz="1700" dirty="0"/>
                        <a:t>.</a:t>
                      </a:r>
                    </a:p>
                  </a:txBody>
                  <a:tcPr marL="81280" marR="81280" marT="39193" marB="3919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r>
                        <a:rPr lang="tr-TR" sz="1700" dirty="0"/>
                        <a:t>3. Bursa Uludağ </a:t>
                      </a:r>
                      <a:r>
                        <a:rPr lang="tr-TR" sz="1700" dirty="0" err="1"/>
                        <a:t>Üniv</a:t>
                      </a:r>
                      <a:r>
                        <a:rPr lang="tr-TR" sz="1700" dirty="0"/>
                        <a:t>.</a:t>
                      </a:r>
                    </a:p>
                  </a:txBody>
                  <a:tcPr marL="81280" marR="81280" marT="39193" marB="3919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r>
                        <a:rPr lang="tr-TR" sz="1700" dirty="0"/>
                        <a:t>4. Dokuz Eylül </a:t>
                      </a:r>
                      <a:r>
                        <a:rPr lang="tr-TR" sz="1700" dirty="0" err="1"/>
                        <a:t>Üniv</a:t>
                      </a:r>
                      <a:r>
                        <a:rPr lang="tr-TR" sz="1700" dirty="0"/>
                        <a:t>.</a:t>
                      </a:r>
                    </a:p>
                  </a:txBody>
                  <a:tcPr marL="81280" marR="81280" marT="39193" marB="3919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r>
                        <a:rPr lang="tr-TR" sz="1700" dirty="0"/>
                        <a:t>5. Fırat </a:t>
                      </a:r>
                      <a:r>
                        <a:rPr lang="tr-TR" sz="1700" dirty="0" err="1"/>
                        <a:t>Üniv</a:t>
                      </a:r>
                      <a:r>
                        <a:rPr lang="tr-TR" sz="1700" dirty="0"/>
                        <a:t>.</a:t>
                      </a:r>
                    </a:p>
                  </a:txBody>
                  <a:tcPr marL="81280" marR="81280" marT="39193" marB="39193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r>
                        <a:rPr lang="tr-TR" sz="1700" dirty="0"/>
                        <a:t>6. Kocaeli </a:t>
                      </a:r>
                      <a:r>
                        <a:rPr lang="tr-TR" sz="1700" dirty="0" err="1"/>
                        <a:t>Üniv</a:t>
                      </a:r>
                      <a:r>
                        <a:rPr lang="tr-TR" sz="1700" dirty="0"/>
                        <a:t>.</a:t>
                      </a:r>
                    </a:p>
                  </a:txBody>
                  <a:tcPr marL="81280" marR="81280" marT="39193" marB="39193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r>
                        <a:rPr lang="tr-TR" sz="1700" dirty="0"/>
                        <a:t>7. Marmara </a:t>
                      </a:r>
                      <a:r>
                        <a:rPr lang="tr-TR" sz="1700" dirty="0" err="1"/>
                        <a:t>Üniv</a:t>
                      </a:r>
                      <a:r>
                        <a:rPr lang="tr-TR" sz="1700" dirty="0"/>
                        <a:t>.</a:t>
                      </a:r>
                    </a:p>
                  </a:txBody>
                  <a:tcPr marL="81280" marR="81280" marT="39193" marB="39193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r>
                        <a:rPr lang="tr-TR" sz="1700" dirty="0"/>
                        <a:t>8. Mersin </a:t>
                      </a:r>
                      <a:r>
                        <a:rPr lang="tr-TR" sz="1700" dirty="0" err="1"/>
                        <a:t>Üniv</a:t>
                      </a:r>
                      <a:r>
                        <a:rPr lang="tr-TR" sz="1700" dirty="0"/>
                        <a:t>.</a:t>
                      </a:r>
                    </a:p>
                  </a:txBody>
                  <a:tcPr marL="81280" marR="81280" marT="39193" marB="39193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r>
                        <a:rPr lang="tr-TR" sz="1700" dirty="0"/>
                        <a:t>9. Pamukkale </a:t>
                      </a:r>
                      <a:r>
                        <a:rPr lang="tr-TR" sz="1700" dirty="0" err="1"/>
                        <a:t>Üniv</a:t>
                      </a:r>
                      <a:r>
                        <a:rPr lang="tr-TR" sz="1700" dirty="0"/>
                        <a:t>.</a:t>
                      </a:r>
                    </a:p>
                  </a:txBody>
                  <a:tcPr marL="81280" marR="81280" marT="39193" marB="39193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r>
                        <a:rPr lang="tr-TR" sz="1700" dirty="0"/>
                        <a:t>10. Sakarya </a:t>
                      </a:r>
                      <a:r>
                        <a:rPr lang="tr-TR" sz="1700" dirty="0" err="1"/>
                        <a:t>Üniv</a:t>
                      </a:r>
                      <a:r>
                        <a:rPr lang="tr-TR" sz="1700" dirty="0"/>
                        <a:t>.</a:t>
                      </a:r>
                    </a:p>
                  </a:txBody>
                  <a:tcPr marL="81280" marR="81280" marT="39193" marB="39193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r>
                        <a:rPr lang="tr-TR" sz="1700" dirty="0"/>
                        <a:t>11. Selçuk</a:t>
                      </a:r>
                      <a:r>
                        <a:rPr lang="tr-TR" sz="1700" baseline="0" dirty="0"/>
                        <a:t> </a:t>
                      </a:r>
                      <a:r>
                        <a:rPr lang="tr-TR" sz="1700" baseline="0" dirty="0" err="1"/>
                        <a:t>Üniv</a:t>
                      </a:r>
                      <a:r>
                        <a:rPr lang="tr-TR" sz="1700" baseline="0" dirty="0"/>
                        <a:t>.</a:t>
                      </a:r>
                      <a:endParaRPr lang="tr-TR" sz="1700" dirty="0"/>
                    </a:p>
                  </a:txBody>
                  <a:tcPr marL="81280" marR="81280" marT="39193" marB="39193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r>
                        <a:rPr lang="tr-TR" sz="1700" dirty="0"/>
                        <a:t>12. Sivas Cumhuriyet </a:t>
                      </a:r>
                      <a:r>
                        <a:rPr lang="tr-TR" sz="1700" dirty="0" err="1"/>
                        <a:t>Üniv</a:t>
                      </a:r>
                      <a:r>
                        <a:rPr lang="tr-TR" sz="1700" dirty="0"/>
                        <a:t>.</a:t>
                      </a:r>
                    </a:p>
                  </a:txBody>
                  <a:tcPr marL="81280" marR="81280" marT="39193" marB="39193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r>
                        <a:rPr lang="tr-TR" sz="1700" dirty="0"/>
                        <a:t>13. Yıldız teknik </a:t>
                      </a:r>
                      <a:r>
                        <a:rPr lang="tr-TR" sz="1700" dirty="0" err="1"/>
                        <a:t>Üniv</a:t>
                      </a:r>
                      <a:r>
                        <a:rPr lang="tr-TR" sz="1700" dirty="0"/>
                        <a:t>.</a:t>
                      </a:r>
                    </a:p>
                  </a:txBody>
                  <a:tcPr marL="81280" marR="81280" marT="39193" marB="39193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r>
                        <a:rPr lang="tr-TR" sz="1700" dirty="0"/>
                        <a:t>14. Zonguldak Bülent Ecevit </a:t>
                      </a:r>
                      <a:r>
                        <a:rPr lang="tr-TR" sz="1700" dirty="0" err="1"/>
                        <a:t>Üniv</a:t>
                      </a:r>
                      <a:r>
                        <a:rPr lang="tr-TR" sz="1700" dirty="0"/>
                        <a:t>.</a:t>
                      </a:r>
                    </a:p>
                  </a:txBody>
                  <a:tcPr marL="81280" marR="81280" marT="39193" marB="39193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bject 2"/>
          <p:cNvSpPr>
            <a:spLocks/>
          </p:cNvSpPr>
          <p:nvPr/>
        </p:nvSpPr>
        <p:spPr bwMode="auto">
          <a:xfrm>
            <a:off x="969434" y="1310368"/>
            <a:ext cx="7199489" cy="0"/>
          </a:xfrm>
          <a:custGeom>
            <a:avLst/>
            <a:gdLst>
              <a:gd name="T0" fmla="*/ 0 w 7199630"/>
              <a:gd name="T1" fmla="*/ 16417345 w 719963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199630">
                <a:moveTo>
                  <a:pt x="0" y="0"/>
                </a:moveTo>
                <a:lnTo>
                  <a:pt x="7199376" y="0"/>
                </a:lnTo>
              </a:path>
            </a:pathLst>
          </a:custGeom>
          <a:noFill/>
          <a:ln w="35051">
            <a:solidFill>
              <a:srgbClr val="0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43011" name="object 3"/>
          <p:cNvSpPr>
            <a:spLocks/>
          </p:cNvSpPr>
          <p:nvPr/>
        </p:nvSpPr>
        <p:spPr bwMode="auto">
          <a:xfrm>
            <a:off x="969434" y="1294040"/>
            <a:ext cx="7199489" cy="34017"/>
          </a:xfrm>
          <a:custGeom>
            <a:avLst/>
            <a:gdLst>
              <a:gd name="T0" fmla="*/ 0 w 7199630"/>
              <a:gd name="T1" fmla="*/ 75613 h 35559"/>
              <a:gd name="T2" fmla="*/ 16417345 w 7199630"/>
              <a:gd name="T3" fmla="*/ 75613 h 35559"/>
              <a:gd name="T4" fmla="*/ 16417345 w 7199630"/>
              <a:gd name="T5" fmla="*/ 0 h 35559"/>
              <a:gd name="T6" fmla="*/ 0 w 7199630"/>
              <a:gd name="T7" fmla="*/ 0 h 35559"/>
              <a:gd name="T8" fmla="*/ 0 w 7199630"/>
              <a:gd name="T9" fmla="*/ 75613 h 3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99630" h="35559">
                <a:moveTo>
                  <a:pt x="0" y="35051"/>
                </a:moveTo>
                <a:lnTo>
                  <a:pt x="7199376" y="35051"/>
                </a:lnTo>
                <a:lnTo>
                  <a:pt x="7199376" y="0"/>
                </a:lnTo>
                <a:lnTo>
                  <a:pt x="0" y="0"/>
                </a:lnTo>
                <a:lnTo>
                  <a:pt x="0" y="35051"/>
                </a:lnTo>
                <a:close/>
              </a:path>
            </a:pathLst>
          </a:custGeom>
          <a:noFill/>
          <a:ln w="9144">
            <a:solidFill>
              <a:srgbClr val="0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4" name="object 4">
            <a:extLst>
              <a:ext uri="{FF2B5EF4-FFF2-40B4-BE49-F238E27FC236}">
                <a16:creationId xmlns="" xmlns:a16="http://schemas.microsoft.com/office/drawing/2014/main" id="{20145F9F-14AD-4D45-90E5-00E698702DB8}"/>
              </a:ext>
            </a:extLst>
          </p:cNvPr>
          <p:cNvSpPr txBox="1"/>
          <p:nvPr/>
        </p:nvSpPr>
        <p:spPr>
          <a:xfrm>
            <a:off x="565856" y="2717835"/>
            <a:ext cx="3052078" cy="416009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168146" rIns="0" bIns="0">
            <a:spAutoFit/>
          </a:bodyPr>
          <a:lstStyle/>
          <a:p>
            <a:pPr marL="88761">
              <a:spcBef>
                <a:spcPts val="1324"/>
              </a:spcBef>
              <a:defRPr/>
            </a:pPr>
            <a:r>
              <a:rPr sz="1600" spc="-10" dirty="0">
                <a:latin typeface="Arial"/>
                <a:cs typeface="Arial"/>
              </a:rPr>
              <a:t>Genel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Değerlendirme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013" name="object 5"/>
          <p:cNvSpPr>
            <a:spLocks/>
          </p:cNvSpPr>
          <p:nvPr/>
        </p:nvSpPr>
        <p:spPr bwMode="auto">
          <a:xfrm>
            <a:off x="3571868" y="2786058"/>
            <a:ext cx="2447217" cy="501815"/>
          </a:xfrm>
          <a:custGeom>
            <a:avLst/>
            <a:gdLst>
              <a:gd name="T0" fmla="*/ 4696450 w 2237740"/>
              <a:gd name="T1" fmla="*/ 0 h 360044"/>
              <a:gd name="T2" fmla="*/ 4696450 w 2237740"/>
              <a:gd name="T3" fmla="*/ 204227 h 360044"/>
              <a:gd name="T4" fmla="*/ 0 w 2237740"/>
              <a:gd name="T5" fmla="*/ 204227 h 360044"/>
              <a:gd name="T6" fmla="*/ 0 w 2237740"/>
              <a:gd name="T7" fmla="*/ 612694 h 360044"/>
              <a:gd name="T8" fmla="*/ 4696450 w 2237740"/>
              <a:gd name="T9" fmla="*/ 612694 h 360044"/>
              <a:gd name="T10" fmla="*/ 4696450 w 2237740"/>
              <a:gd name="T11" fmla="*/ 816922 h 360044"/>
              <a:gd name="T12" fmla="*/ 5106955 w 2237740"/>
              <a:gd name="T13" fmla="*/ 408462 h 360044"/>
              <a:gd name="T14" fmla="*/ 4696450 w 2237740"/>
              <a:gd name="T15" fmla="*/ 0 h 3600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37740" h="360044">
                <a:moveTo>
                  <a:pt x="2057400" y="0"/>
                </a:moveTo>
                <a:lnTo>
                  <a:pt x="2057400" y="89915"/>
                </a:lnTo>
                <a:lnTo>
                  <a:pt x="0" y="89915"/>
                </a:lnTo>
                <a:lnTo>
                  <a:pt x="0" y="269748"/>
                </a:lnTo>
                <a:lnTo>
                  <a:pt x="2057400" y="269748"/>
                </a:lnTo>
                <a:lnTo>
                  <a:pt x="2057400" y="359663"/>
                </a:lnTo>
                <a:lnTo>
                  <a:pt x="2237232" y="179832"/>
                </a:lnTo>
                <a:lnTo>
                  <a:pt x="2057400" y="0"/>
                </a:lnTo>
                <a:close/>
              </a:path>
            </a:pathLst>
          </a:custGeom>
          <a:solidFill>
            <a:srgbClr val="77923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F6741497-F4DE-45A8-ABC5-9157572696C9}"/>
              </a:ext>
            </a:extLst>
          </p:cNvPr>
          <p:cNvSpPr txBox="1"/>
          <p:nvPr/>
        </p:nvSpPr>
        <p:spPr>
          <a:xfrm>
            <a:off x="3786182" y="2643182"/>
            <a:ext cx="1691141" cy="197290"/>
          </a:xfrm>
          <a:prstGeom prst="rect">
            <a:avLst/>
          </a:prstGeom>
        </p:spPr>
        <p:txBody>
          <a:bodyPr wrap="square" lIns="0" tIns="12502" rIns="0" bIns="0">
            <a:spAutoFit/>
          </a:bodyPr>
          <a:lstStyle/>
          <a:p>
            <a:pPr marL="12502">
              <a:spcBef>
                <a:spcPts val="99"/>
              </a:spcBef>
              <a:defRPr/>
            </a:pPr>
            <a:r>
              <a:rPr sz="1200" dirty="0">
                <a:solidFill>
                  <a:srgbClr val="77923B"/>
                </a:solidFill>
                <a:latin typeface="Arial"/>
                <a:cs typeface="Arial"/>
              </a:rPr>
              <a:t>Eksiklik / </a:t>
            </a:r>
            <a:r>
              <a:rPr sz="1200" spc="-5" dirty="0">
                <a:solidFill>
                  <a:srgbClr val="77923B"/>
                </a:solidFill>
                <a:latin typeface="Arial"/>
                <a:cs typeface="Arial"/>
              </a:rPr>
              <a:t>Zayıflık</a:t>
            </a:r>
            <a:r>
              <a:rPr sz="1200" spc="-74" dirty="0">
                <a:solidFill>
                  <a:srgbClr val="77923B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77923B"/>
                </a:solidFill>
                <a:latin typeface="Arial"/>
                <a:cs typeface="Arial"/>
              </a:rPr>
              <a:t>yok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="" xmlns:a16="http://schemas.microsoft.com/office/drawing/2014/main" id="{17E2669C-97E1-47A2-8965-786BD06CD701}"/>
              </a:ext>
            </a:extLst>
          </p:cNvPr>
          <p:cNvSpPr txBox="1"/>
          <p:nvPr/>
        </p:nvSpPr>
        <p:spPr>
          <a:xfrm>
            <a:off x="5990168" y="2717835"/>
            <a:ext cx="2268227" cy="508603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wrap="square" lIns="0" tIns="71884" rIns="0" bIns="0">
            <a:spAutoFit/>
          </a:bodyPr>
          <a:lstStyle/>
          <a:p>
            <a:pPr algn="ctr">
              <a:lnSpc>
                <a:spcPts val="1703"/>
              </a:lnSpc>
              <a:spcBef>
                <a:spcPts val="566"/>
              </a:spcBef>
              <a:defRPr/>
            </a:pPr>
            <a:r>
              <a:rPr sz="1600" spc="-5" dirty="0">
                <a:solidFill>
                  <a:srgbClr val="E36C09"/>
                </a:solidFill>
                <a:latin typeface="Arial"/>
                <a:cs typeface="Arial"/>
              </a:rPr>
              <a:t>5 </a:t>
            </a:r>
            <a:r>
              <a:rPr sz="1600" spc="-15" dirty="0">
                <a:solidFill>
                  <a:srgbClr val="E36C09"/>
                </a:solidFill>
                <a:latin typeface="Arial"/>
                <a:cs typeface="Arial"/>
              </a:rPr>
              <a:t>yıl</a:t>
            </a:r>
            <a:r>
              <a:rPr sz="1600" spc="2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36C09"/>
                </a:solidFill>
                <a:latin typeface="Arial"/>
                <a:cs typeface="Arial"/>
              </a:rPr>
              <a:t>süreli</a:t>
            </a:r>
            <a:endParaRPr sz="1600">
              <a:latin typeface="Arial"/>
              <a:cs typeface="Arial"/>
            </a:endParaRPr>
          </a:p>
          <a:p>
            <a:pPr marL="625" algn="ctr">
              <a:lnSpc>
                <a:spcPts val="1703"/>
              </a:lnSpc>
              <a:defRPr/>
            </a:pPr>
            <a:r>
              <a:rPr sz="1600" spc="-5" dirty="0">
                <a:solidFill>
                  <a:srgbClr val="E36C09"/>
                </a:solidFill>
                <a:latin typeface="Arial"/>
                <a:cs typeface="Arial"/>
              </a:rPr>
              <a:t>akreditasyon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018" name="object 10"/>
          <p:cNvSpPr>
            <a:spLocks/>
          </p:cNvSpPr>
          <p:nvPr/>
        </p:nvSpPr>
        <p:spPr bwMode="auto">
          <a:xfrm>
            <a:off x="1928794" y="3143248"/>
            <a:ext cx="401183" cy="722221"/>
          </a:xfrm>
          <a:custGeom>
            <a:avLst/>
            <a:gdLst>
              <a:gd name="T0" fmla="*/ 825377 w 367664"/>
              <a:gd name="T1" fmla="*/ 760036 h 518160"/>
              <a:gd name="T2" fmla="*/ 0 w 367664"/>
              <a:gd name="T3" fmla="*/ 760036 h 518160"/>
              <a:gd name="T4" fmla="*/ 412689 w 367664"/>
              <a:gd name="T5" fmla="*/ 1177275 h 518160"/>
              <a:gd name="T6" fmla="*/ 825377 w 367664"/>
              <a:gd name="T7" fmla="*/ 760036 h 518160"/>
              <a:gd name="T8" fmla="*/ 619036 w 367664"/>
              <a:gd name="T9" fmla="*/ 0 h 518160"/>
              <a:gd name="T10" fmla="*/ 206345 w 367664"/>
              <a:gd name="T11" fmla="*/ 0 h 518160"/>
              <a:gd name="T12" fmla="*/ 206345 w 367664"/>
              <a:gd name="T13" fmla="*/ 760036 h 518160"/>
              <a:gd name="T14" fmla="*/ 619036 w 367664"/>
              <a:gd name="T15" fmla="*/ 760036 h 518160"/>
              <a:gd name="T16" fmla="*/ 619036 w 367664"/>
              <a:gd name="T17" fmla="*/ 0 h 518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7664" h="518160">
                <a:moveTo>
                  <a:pt x="367283" y="334518"/>
                </a:moveTo>
                <a:lnTo>
                  <a:pt x="0" y="334518"/>
                </a:lnTo>
                <a:lnTo>
                  <a:pt x="183642" y="518160"/>
                </a:lnTo>
                <a:lnTo>
                  <a:pt x="367283" y="334518"/>
                </a:lnTo>
                <a:close/>
              </a:path>
              <a:path w="367664" h="518160">
                <a:moveTo>
                  <a:pt x="275463" y="0"/>
                </a:moveTo>
                <a:lnTo>
                  <a:pt x="91820" y="0"/>
                </a:lnTo>
                <a:lnTo>
                  <a:pt x="91820" y="334518"/>
                </a:lnTo>
                <a:lnTo>
                  <a:pt x="275463" y="334518"/>
                </a:lnTo>
                <a:lnTo>
                  <a:pt x="275463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12" name="object 12">
            <a:extLst>
              <a:ext uri="{FF2B5EF4-FFF2-40B4-BE49-F238E27FC236}">
                <a16:creationId xmlns="" xmlns:a16="http://schemas.microsoft.com/office/drawing/2014/main" id="{6013E4FA-AD77-46E7-80CB-2F94FA0CC521}"/>
              </a:ext>
            </a:extLst>
          </p:cNvPr>
          <p:cNvSpPr txBox="1"/>
          <p:nvPr/>
        </p:nvSpPr>
        <p:spPr>
          <a:xfrm>
            <a:off x="428596" y="3429000"/>
            <a:ext cx="1518323" cy="197290"/>
          </a:xfrm>
          <a:prstGeom prst="rect">
            <a:avLst/>
          </a:prstGeom>
        </p:spPr>
        <p:txBody>
          <a:bodyPr wrap="square" lIns="0" tIns="12502" rIns="0" bIns="0">
            <a:spAutoFit/>
          </a:bodyPr>
          <a:lstStyle/>
          <a:p>
            <a:pPr marL="12502">
              <a:spcBef>
                <a:spcPts val="99"/>
              </a:spcBef>
              <a:defRPr/>
            </a:pPr>
            <a:r>
              <a:rPr sz="1200" dirty="0">
                <a:latin typeface="Arial"/>
                <a:cs typeface="Arial"/>
              </a:rPr>
              <a:t>En az 1 </a:t>
            </a:r>
            <a:r>
              <a:rPr sz="1200" spc="-5" dirty="0">
                <a:latin typeface="Arial"/>
                <a:cs typeface="Arial"/>
              </a:rPr>
              <a:t>Zayıflık</a:t>
            </a:r>
            <a:r>
              <a:rPr sz="1200" spc="-49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var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="" xmlns:a16="http://schemas.microsoft.com/office/drawing/2014/main" id="{ADC98364-2E5F-41B1-B2C2-A6F4F83827A3}"/>
              </a:ext>
            </a:extLst>
          </p:cNvPr>
          <p:cNvSpPr txBox="1"/>
          <p:nvPr/>
        </p:nvSpPr>
        <p:spPr>
          <a:xfrm>
            <a:off x="565856" y="3916624"/>
            <a:ext cx="3052078" cy="507972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71259" rIns="0" bIns="0">
            <a:spAutoFit/>
          </a:bodyPr>
          <a:lstStyle/>
          <a:p>
            <a:pPr marL="88761">
              <a:lnSpc>
                <a:spcPts val="1703"/>
              </a:lnSpc>
              <a:spcBef>
                <a:spcPts val="561"/>
              </a:spcBef>
              <a:defRPr/>
            </a:pPr>
            <a:r>
              <a:rPr sz="1600" spc="-5" dirty="0">
                <a:latin typeface="Arial"/>
                <a:cs typeface="Arial"/>
              </a:rPr>
              <a:t>2 </a:t>
            </a:r>
            <a:r>
              <a:rPr sz="1600" spc="-15" dirty="0">
                <a:latin typeface="Arial"/>
                <a:cs typeface="Arial"/>
              </a:rPr>
              <a:t>yıl </a:t>
            </a:r>
            <a:r>
              <a:rPr sz="1600" spc="-5" dirty="0">
                <a:latin typeface="Arial"/>
                <a:cs typeface="Arial"/>
              </a:rPr>
              <a:t>süreli akreditasyon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  <a:p>
            <a:pPr marL="88761">
              <a:lnSpc>
                <a:spcPts val="1703"/>
              </a:lnSpc>
              <a:defRPr/>
            </a:pPr>
            <a:r>
              <a:rPr sz="1600" spc="-5" dirty="0">
                <a:latin typeface="Arial"/>
                <a:cs typeface="Arial"/>
              </a:rPr>
              <a:t>Ara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Değerlendirme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022" name="object 14"/>
          <p:cNvSpPr>
            <a:spLocks/>
          </p:cNvSpPr>
          <p:nvPr/>
        </p:nvSpPr>
        <p:spPr bwMode="auto">
          <a:xfrm>
            <a:off x="3571868" y="4000504"/>
            <a:ext cx="2447217" cy="501815"/>
          </a:xfrm>
          <a:custGeom>
            <a:avLst/>
            <a:gdLst>
              <a:gd name="T0" fmla="*/ 4696450 w 2237740"/>
              <a:gd name="T1" fmla="*/ 0 h 360045"/>
              <a:gd name="T2" fmla="*/ 4696450 w 2237740"/>
              <a:gd name="T3" fmla="*/ 204226 h 360045"/>
              <a:gd name="T4" fmla="*/ 0 w 2237740"/>
              <a:gd name="T5" fmla="*/ 204226 h 360045"/>
              <a:gd name="T6" fmla="*/ 0 w 2237740"/>
              <a:gd name="T7" fmla="*/ 612681 h 360045"/>
              <a:gd name="T8" fmla="*/ 4696450 w 2237740"/>
              <a:gd name="T9" fmla="*/ 612681 h 360045"/>
              <a:gd name="T10" fmla="*/ 4696450 w 2237740"/>
              <a:gd name="T11" fmla="*/ 816909 h 360045"/>
              <a:gd name="T12" fmla="*/ 5106955 w 2237740"/>
              <a:gd name="T13" fmla="*/ 408453 h 360045"/>
              <a:gd name="T14" fmla="*/ 4696450 w 2237740"/>
              <a:gd name="T15" fmla="*/ 0 h 3600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37740" h="360045">
                <a:moveTo>
                  <a:pt x="2057400" y="0"/>
                </a:moveTo>
                <a:lnTo>
                  <a:pt x="2057400" y="89915"/>
                </a:lnTo>
                <a:lnTo>
                  <a:pt x="0" y="89915"/>
                </a:lnTo>
                <a:lnTo>
                  <a:pt x="0" y="269747"/>
                </a:lnTo>
                <a:lnTo>
                  <a:pt x="2057400" y="269747"/>
                </a:lnTo>
                <a:lnTo>
                  <a:pt x="2057400" y="359663"/>
                </a:lnTo>
                <a:lnTo>
                  <a:pt x="2237232" y="179831"/>
                </a:lnTo>
                <a:lnTo>
                  <a:pt x="2057400" y="0"/>
                </a:lnTo>
                <a:close/>
              </a:path>
            </a:pathLst>
          </a:custGeom>
          <a:solidFill>
            <a:srgbClr val="77923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16" name="object 16">
            <a:extLst>
              <a:ext uri="{FF2B5EF4-FFF2-40B4-BE49-F238E27FC236}">
                <a16:creationId xmlns="" xmlns:a16="http://schemas.microsoft.com/office/drawing/2014/main" id="{2CA68411-8FAE-4466-944D-E5FFB86AC411}"/>
              </a:ext>
            </a:extLst>
          </p:cNvPr>
          <p:cNvSpPr txBox="1"/>
          <p:nvPr/>
        </p:nvSpPr>
        <p:spPr>
          <a:xfrm>
            <a:off x="3714744" y="3786190"/>
            <a:ext cx="1958082" cy="197290"/>
          </a:xfrm>
          <a:prstGeom prst="rect">
            <a:avLst/>
          </a:prstGeom>
        </p:spPr>
        <p:txBody>
          <a:bodyPr wrap="square" lIns="0" tIns="12502" rIns="0" bIns="0">
            <a:spAutoFit/>
          </a:bodyPr>
          <a:lstStyle/>
          <a:p>
            <a:pPr marL="12502">
              <a:spcBef>
                <a:spcPts val="99"/>
              </a:spcBef>
              <a:defRPr/>
            </a:pPr>
            <a:r>
              <a:rPr sz="1200" spc="-10" dirty="0">
                <a:solidFill>
                  <a:srgbClr val="77923B"/>
                </a:solidFill>
                <a:latin typeface="Arial"/>
                <a:cs typeface="Arial"/>
              </a:rPr>
              <a:t>Devam </a:t>
            </a:r>
            <a:r>
              <a:rPr sz="1200" dirty="0">
                <a:solidFill>
                  <a:srgbClr val="77923B"/>
                </a:solidFill>
                <a:latin typeface="Arial"/>
                <a:cs typeface="Arial"/>
              </a:rPr>
              <a:t>eden </a:t>
            </a:r>
            <a:r>
              <a:rPr sz="1200" spc="-5" dirty="0">
                <a:solidFill>
                  <a:srgbClr val="77923B"/>
                </a:solidFill>
                <a:latin typeface="Arial"/>
                <a:cs typeface="Arial"/>
              </a:rPr>
              <a:t>Zayıflık</a:t>
            </a:r>
            <a:r>
              <a:rPr sz="1200" spc="-30" dirty="0">
                <a:solidFill>
                  <a:srgbClr val="77923B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77923B"/>
                </a:solidFill>
                <a:latin typeface="Arial"/>
                <a:cs typeface="Arial"/>
              </a:rPr>
              <a:t>yok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="" xmlns:a16="http://schemas.microsoft.com/office/drawing/2014/main" id="{A1D8A429-924D-40F2-9AF6-F43C5E7B5E41}"/>
              </a:ext>
            </a:extLst>
          </p:cNvPr>
          <p:cNvSpPr txBox="1"/>
          <p:nvPr/>
        </p:nvSpPr>
        <p:spPr>
          <a:xfrm>
            <a:off x="5990168" y="3904378"/>
            <a:ext cx="2268227" cy="509235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wrap="square" lIns="0" tIns="72510" rIns="0" bIns="0">
            <a:spAutoFit/>
          </a:bodyPr>
          <a:lstStyle/>
          <a:p>
            <a:pPr algn="ctr">
              <a:lnSpc>
                <a:spcPts val="1703"/>
              </a:lnSpc>
              <a:spcBef>
                <a:spcPts val="571"/>
              </a:spcBef>
              <a:defRPr/>
            </a:pPr>
            <a:r>
              <a:rPr sz="1600" spc="-5" dirty="0">
                <a:solidFill>
                  <a:srgbClr val="E36C09"/>
                </a:solidFill>
                <a:latin typeface="Arial"/>
                <a:cs typeface="Arial"/>
              </a:rPr>
              <a:t>3 </a:t>
            </a:r>
            <a:r>
              <a:rPr sz="1600" spc="-15" dirty="0">
                <a:solidFill>
                  <a:srgbClr val="E36C09"/>
                </a:solidFill>
                <a:latin typeface="Arial"/>
                <a:cs typeface="Arial"/>
              </a:rPr>
              <a:t>yıl</a:t>
            </a:r>
            <a:r>
              <a:rPr sz="1600" spc="2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36C09"/>
                </a:solidFill>
                <a:latin typeface="Arial"/>
                <a:cs typeface="Arial"/>
              </a:rPr>
              <a:t>süreli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703"/>
              </a:lnSpc>
              <a:defRPr/>
            </a:pPr>
            <a:r>
              <a:rPr sz="1600" spc="-5" dirty="0">
                <a:solidFill>
                  <a:srgbClr val="E36C09"/>
                </a:solidFill>
                <a:latin typeface="Arial"/>
                <a:cs typeface="Arial"/>
              </a:rPr>
              <a:t>akreditasyon uzatma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026" name="object 18"/>
          <p:cNvSpPr>
            <a:spLocks/>
          </p:cNvSpPr>
          <p:nvPr/>
        </p:nvSpPr>
        <p:spPr bwMode="auto">
          <a:xfrm>
            <a:off x="2214546" y="4429132"/>
            <a:ext cx="401183" cy="726155"/>
          </a:xfrm>
          <a:custGeom>
            <a:avLst/>
            <a:gdLst>
              <a:gd name="T0" fmla="*/ 825377 w 367664"/>
              <a:gd name="T1" fmla="*/ 772989 h 520064"/>
              <a:gd name="T2" fmla="*/ 0 w 367664"/>
              <a:gd name="T3" fmla="*/ 772989 h 520064"/>
              <a:gd name="T4" fmla="*/ 412689 w 367664"/>
              <a:gd name="T5" fmla="*/ 1195418 h 520064"/>
              <a:gd name="T6" fmla="*/ 825377 w 367664"/>
              <a:gd name="T7" fmla="*/ 772989 h 520064"/>
              <a:gd name="T8" fmla="*/ 619036 w 367664"/>
              <a:gd name="T9" fmla="*/ 0 h 520064"/>
              <a:gd name="T10" fmla="*/ 206345 w 367664"/>
              <a:gd name="T11" fmla="*/ 0 h 520064"/>
              <a:gd name="T12" fmla="*/ 206345 w 367664"/>
              <a:gd name="T13" fmla="*/ 772989 h 520064"/>
              <a:gd name="T14" fmla="*/ 619036 w 367664"/>
              <a:gd name="T15" fmla="*/ 772989 h 520064"/>
              <a:gd name="T16" fmla="*/ 619036 w 367664"/>
              <a:gd name="T17" fmla="*/ 0 h 5200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7664" h="520064">
                <a:moveTo>
                  <a:pt x="367283" y="336042"/>
                </a:moveTo>
                <a:lnTo>
                  <a:pt x="0" y="336042"/>
                </a:lnTo>
                <a:lnTo>
                  <a:pt x="183642" y="519684"/>
                </a:lnTo>
                <a:lnTo>
                  <a:pt x="367283" y="336042"/>
                </a:lnTo>
                <a:close/>
              </a:path>
              <a:path w="367664" h="520064">
                <a:moveTo>
                  <a:pt x="275463" y="0"/>
                </a:moveTo>
                <a:lnTo>
                  <a:pt x="91820" y="0"/>
                </a:lnTo>
                <a:lnTo>
                  <a:pt x="91820" y="336042"/>
                </a:lnTo>
                <a:lnTo>
                  <a:pt x="275463" y="336042"/>
                </a:lnTo>
                <a:lnTo>
                  <a:pt x="275463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0" name="object 20">
            <a:extLst>
              <a:ext uri="{FF2B5EF4-FFF2-40B4-BE49-F238E27FC236}">
                <a16:creationId xmlns="" xmlns:a16="http://schemas.microsoft.com/office/drawing/2014/main" id="{0C80C8C9-8F61-4FB5-84AA-3E0A8D0B7627}"/>
              </a:ext>
            </a:extLst>
          </p:cNvPr>
          <p:cNvSpPr txBox="1"/>
          <p:nvPr/>
        </p:nvSpPr>
        <p:spPr>
          <a:xfrm>
            <a:off x="457200" y="4704478"/>
            <a:ext cx="1924136" cy="197290"/>
          </a:xfrm>
          <a:prstGeom prst="rect">
            <a:avLst/>
          </a:prstGeom>
        </p:spPr>
        <p:txBody>
          <a:bodyPr wrap="square" lIns="0" tIns="12502" rIns="0" bIns="0">
            <a:spAutoFit/>
          </a:bodyPr>
          <a:lstStyle/>
          <a:p>
            <a:pPr marL="12502">
              <a:spcBef>
                <a:spcPts val="99"/>
              </a:spcBef>
              <a:defRPr/>
            </a:pPr>
            <a:r>
              <a:rPr sz="1200" spc="-10" dirty="0">
                <a:latin typeface="Arial"/>
                <a:cs typeface="Arial"/>
              </a:rPr>
              <a:t>Devam </a:t>
            </a:r>
            <a:r>
              <a:rPr sz="1200" dirty="0">
                <a:latin typeface="Arial"/>
                <a:cs typeface="Arial"/>
              </a:rPr>
              <a:t>eden </a:t>
            </a:r>
            <a:r>
              <a:rPr sz="1200" spc="-5" dirty="0">
                <a:latin typeface="Arial"/>
                <a:cs typeface="Arial"/>
              </a:rPr>
              <a:t>Zayıflık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029" name="object 21"/>
          <p:cNvSpPr txBox="1">
            <a:spLocks noChangeArrowheads="1"/>
          </p:cNvSpPr>
          <p:nvPr/>
        </p:nvSpPr>
        <p:spPr bwMode="auto">
          <a:xfrm>
            <a:off x="1298222" y="5180728"/>
            <a:ext cx="2630836" cy="248536"/>
          </a:xfrm>
          <a:prstGeom prst="rect">
            <a:avLst/>
          </a:prstGeom>
          <a:noFill/>
          <a:ln w="25907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55632" rIns="0" bIns="0">
            <a:spAutoFit/>
          </a:bodyPr>
          <a:lstStyle/>
          <a:p>
            <a:pPr marL="737593" indent="-184746">
              <a:lnSpc>
                <a:spcPts val="1521"/>
              </a:lnSpc>
              <a:spcBef>
                <a:spcPts val="438"/>
              </a:spcBef>
            </a:pPr>
            <a:r>
              <a:rPr lang="tr-TR" altLang="tr-TR" sz="1600" dirty="0"/>
              <a:t>Akreditasyon  Vermeme</a:t>
            </a:r>
          </a:p>
        </p:txBody>
      </p:sp>
      <p:sp>
        <p:nvSpPr>
          <p:cNvPr id="22" name="object 22">
            <a:extLst>
              <a:ext uri="{FF2B5EF4-FFF2-40B4-BE49-F238E27FC236}">
                <a16:creationId xmlns="" xmlns:a16="http://schemas.microsoft.com/office/drawing/2014/main" id="{6FDD29A8-4CF0-4974-A9B8-382A9A0BAC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1390" y="210912"/>
            <a:ext cx="5242277" cy="689733"/>
          </a:xfrm>
        </p:spPr>
        <p:txBody>
          <a:bodyPr lIns="0" tIns="12502" rIns="0" bIns="0" rtlCol="0">
            <a:spAutoFit/>
          </a:bodyPr>
          <a:lstStyle/>
          <a:p>
            <a:pPr marL="12502">
              <a:spcBef>
                <a:spcPts val="99"/>
              </a:spcBef>
              <a:defRPr/>
            </a:pPr>
            <a:r>
              <a:rPr spc="-5" dirty="0"/>
              <a:t>Değerlendirme</a:t>
            </a:r>
            <a:r>
              <a:rPr spc="-84" dirty="0"/>
              <a:t> </a:t>
            </a:r>
            <a:r>
              <a:rPr dirty="0"/>
              <a:t>Süreci</a:t>
            </a:r>
          </a:p>
        </p:txBody>
      </p:sp>
      <p:sp>
        <p:nvSpPr>
          <p:cNvPr id="23" name="object 23">
            <a:extLst>
              <a:ext uri="{FF2B5EF4-FFF2-40B4-BE49-F238E27FC236}">
                <a16:creationId xmlns="" xmlns:a16="http://schemas.microsoft.com/office/drawing/2014/main" id="{ACA3D1EC-E4A3-4CA5-A0E8-5823020E2677}"/>
              </a:ext>
            </a:extLst>
          </p:cNvPr>
          <p:cNvSpPr txBox="1"/>
          <p:nvPr/>
        </p:nvSpPr>
        <p:spPr>
          <a:xfrm>
            <a:off x="1315156" y="790575"/>
            <a:ext cx="6513689" cy="381956"/>
          </a:xfrm>
          <a:prstGeom prst="rect">
            <a:avLst/>
          </a:prstGeom>
        </p:spPr>
        <p:txBody>
          <a:bodyPr lIns="0" tIns="12502" rIns="0" bIns="0">
            <a:spAutoFit/>
          </a:bodyPr>
          <a:lstStyle/>
          <a:p>
            <a:pPr marL="12502">
              <a:spcBef>
                <a:spcPts val="99"/>
              </a:spcBef>
              <a:defRPr/>
            </a:pP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2021 </a:t>
            </a:r>
            <a:r>
              <a:rPr sz="2400" spc="-10" dirty="0">
                <a:solidFill>
                  <a:srgbClr val="000080"/>
                </a:solidFill>
                <a:latin typeface="Arial"/>
                <a:cs typeface="Arial"/>
              </a:rPr>
              <a:t>yılı </a:t>
            </a:r>
            <a:r>
              <a:rPr sz="2400" dirty="0">
                <a:solidFill>
                  <a:srgbClr val="000080"/>
                </a:solidFill>
                <a:latin typeface="Arial"/>
                <a:cs typeface="Arial"/>
              </a:rPr>
              <a:t>ve sonrası MAK </a:t>
            </a: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Akreditasyon</a:t>
            </a:r>
            <a:r>
              <a:rPr sz="2400" spc="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Kararları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="" xmlns:a16="http://schemas.microsoft.com/office/drawing/2014/main" id="{DB7C0F1C-1A50-4757-9378-D099700873EE}"/>
              </a:ext>
            </a:extLst>
          </p:cNvPr>
          <p:cNvSpPr txBox="1"/>
          <p:nvPr/>
        </p:nvSpPr>
        <p:spPr>
          <a:xfrm>
            <a:off x="1083734" y="1906850"/>
            <a:ext cx="7867818" cy="258213"/>
          </a:xfrm>
          <a:prstGeom prst="rect">
            <a:avLst/>
          </a:prstGeom>
        </p:spPr>
        <p:txBody>
          <a:bodyPr wrap="square" lIns="0" tIns="11876" rIns="0" bIns="0">
            <a:spAutoFit/>
          </a:bodyPr>
          <a:lstStyle/>
          <a:p>
            <a:pPr marL="12502">
              <a:spcBef>
                <a:spcPts val="94"/>
              </a:spcBef>
              <a:defRPr/>
            </a:pPr>
            <a:r>
              <a:rPr sz="1600" u="heavy" spc="-399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10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Akreditasyon </a:t>
            </a:r>
            <a:r>
              <a:rPr sz="1600" u="heavy" spc="-5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Kararlarına </a:t>
            </a:r>
            <a:r>
              <a:rPr sz="1600" u="heavy" spc="-10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Neden </a:t>
            </a:r>
            <a:r>
              <a:rPr sz="1600" u="heavy" spc="-5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olan </a:t>
            </a:r>
            <a:r>
              <a:rPr sz="1600" u="heavy" spc="-10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Değerlendirmeler </a:t>
            </a:r>
            <a:r>
              <a:rPr sz="1600" u="heavy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(2021 </a:t>
            </a:r>
            <a:r>
              <a:rPr sz="1600" u="heavy" spc="-15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yılı</a:t>
            </a:r>
            <a:r>
              <a:rPr sz="1600" u="heavy" spc="285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 </a:t>
            </a:r>
            <a:r>
              <a:rPr sz="1600" u="heavy" spc="-10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itibarıyla)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84103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ÖLÇÜT 1- ÖĞRENCİLER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pic>
        <p:nvPicPr>
          <p:cNvPr id="5" name="Picture 4" descr="s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214554"/>
            <a:ext cx="6206979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1" y="274637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ÖLÇÜT 1- ÖĞRENCİLER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4" descr="su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214554"/>
            <a:ext cx="5973255" cy="3271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1" y="274637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ÖLÇÜT 2- PROGRAM EĞİTİM AMAÇLARI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4" descr="s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000240"/>
            <a:ext cx="6357982" cy="433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14290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Çevre Mühendisliği Bölümü </a:t>
            </a:r>
            <a:br>
              <a:rPr lang="tr-TR" sz="3200" b="1" dirty="0" smtClean="0">
                <a:solidFill>
                  <a:srgbClr val="C00000"/>
                </a:solidFill>
              </a:rPr>
            </a:br>
            <a:r>
              <a:rPr lang="tr-TR" sz="3200" b="1" dirty="0" smtClean="0">
                <a:solidFill>
                  <a:srgbClr val="C00000"/>
                </a:solidFill>
              </a:rPr>
              <a:t>Eğitim Amaçları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928802"/>
            <a:ext cx="8715436" cy="4357718"/>
          </a:xfrm>
        </p:spPr>
        <p:txBody>
          <a:bodyPr>
            <a:noAutofit/>
          </a:bodyPr>
          <a:lstStyle/>
          <a:p>
            <a:pPr lvl="0"/>
            <a:r>
              <a:rPr lang="tr-TR" sz="2000" dirty="0" smtClean="0"/>
              <a:t>Mezunların, Çevre Mühendisliği ya da ilgili </a:t>
            </a:r>
            <a:r>
              <a:rPr lang="tr-TR" sz="2000" u="sng" dirty="0" smtClean="0">
                <a:uFill>
                  <a:solidFill>
                    <a:srgbClr val="C00000"/>
                  </a:solidFill>
                </a:uFill>
              </a:rPr>
              <a:t>alanlarda </a:t>
            </a:r>
            <a:r>
              <a:rPr lang="tr-TR" sz="2000" b="1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</a:rPr>
              <a:t>ulusal ve uluslararası seviyede kendi işini kurabilen</a:t>
            </a:r>
            <a:r>
              <a:rPr lang="tr-TR" sz="2000" u="sng" dirty="0" smtClean="0">
                <a:uFill>
                  <a:solidFill>
                    <a:srgbClr val="C00000"/>
                  </a:solidFill>
                </a:uFill>
              </a:rPr>
              <a:t>, </a:t>
            </a:r>
            <a:r>
              <a:rPr lang="tr-TR" sz="2000" b="1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</a:rPr>
              <a:t>özel sektörde veya kamu kurum ve kuruluşlarında mühendislik hizmetleri </a:t>
            </a:r>
            <a:r>
              <a:rPr lang="tr-TR" sz="2000" dirty="0" smtClean="0"/>
              <a:t>(tasarım, projelendirme, tesis işletmesi, araştırma/eğitim, danışmanlık, analiz ve ölçüm hizmetleri ile çevre yönetimi vb.) verebilen, </a:t>
            </a:r>
          </a:p>
          <a:p>
            <a:pPr lvl="0"/>
            <a:endParaRPr lang="tr-TR" sz="2000" dirty="0" smtClean="0"/>
          </a:p>
          <a:p>
            <a:pPr lvl="0"/>
            <a:r>
              <a:rPr lang="tr-TR" sz="2000" dirty="0" smtClean="0"/>
              <a:t>Mezunların, </a:t>
            </a:r>
            <a:r>
              <a:rPr lang="tr-TR" sz="2000" b="1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</a:rPr>
              <a:t>yurt içi ve yurt dışında ilgili lisansüstü eğitim programlarına katılabilen,</a:t>
            </a:r>
            <a:r>
              <a:rPr lang="tr-TR" sz="2000" b="1" u="sng" dirty="0" smtClean="0">
                <a:uFill>
                  <a:solidFill>
                    <a:srgbClr val="C00000"/>
                  </a:solidFill>
                </a:uFill>
              </a:rPr>
              <a:t> </a:t>
            </a:r>
            <a:r>
              <a:rPr lang="tr-TR" sz="2000" b="1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</a:rPr>
              <a:t>ulusal ve uluslararası alanda akademik ve mesleki kariyer</a:t>
            </a:r>
            <a:r>
              <a:rPr lang="tr-TR" sz="2000" b="1" u="sng" dirty="0" smtClean="0">
                <a:uFill>
                  <a:solidFill>
                    <a:srgbClr val="C00000"/>
                  </a:solidFill>
                </a:uFill>
              </a:rPr>
              <a:t>,  </a:t>
            </a:r>
            <a:r>
              <a:rPr lang="tr-TR" sz="2000" b="1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</a:rPr>
              <a:t>Ar-</a:t>
            </a:r>
            <a:r>
              <a:rPr lang="tr-TR" sz="2000" b="1" u="sng" dirty="0" err="1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</a:rPr>
              <a:t>Ge</a:t>
            </a:r>
            <a:r>
              <a:rPr lang="tr-TR" sz="2000" b="1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</a:rPr>
              <a:t> çalışmaları, </a:t>
            </a:r>
            <a:r>
              <a:rPr lang="tr-TR" sz="2000" b="1" u="sng" dirty="0" err="1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</a:rPr>
              <a:t>inovasyon</a:t>
            </a:r>
            <a:r>
              <a:rPr lang="tr-TR" sz="2000" b="1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</a:rPr>
              <a:t> ve girişimcilik faaliyetleri</a:t>
            </a:r>
            <a:r>
              <a:rPr lang="tr-TR" sz="2000" b="1" u="sng" dirty="0" smtClean="0">
                <a:uFill>
                  <a:solidFill>
                    <a:srgbClr val="C00000"/>
                  </a:solidFill>
                </a:uFill>
              </a:rPr>
              <a:t> </a:t>
            </a:r>
            <a:r>
              <a:rPr lang="tr-TR" sz="2000" dirty="0" smtClean="0"/>
              <a:t>yapabilen,</a:t>
            </a:r>
          </a:p>
          <a:p>
            <a:pPr lvl="0"/>
            <a:endParaRPr lang="tr-TR" sz="2000" dirty="0" smtClean="0"/>
          </a:p>
          <a:p>
            <a:pPr lvl="0"/>
            <a:r>
              <a:rPr lang="tr-TR" sz="2000" dirty="0" smtClean="0"/>
              <a:t>Mezunların, mesleki bilgisini kullanarak </a:t>
            </a:r>
            <a:r>
              <a:rPr lang="tr-TR" sz="2000" b="1" u="sng" dirty="0" smtClean="0">
                <a:solidFill>
                  <a:schemeClr val="accent6">
                    <a:lumMod val="75000"/>
                  </a:schemeClr>
                </a:solidFill>
              </a:rPr>
              <a:t>çevresel kaynakların sürdürülebilir yönetimini uygulayabilen; bireysel veya takım olarak çalışabilen</a:t>
            </a:r>
            <a:r>
              <a:rPr lang="tr-TR" sz="2000" dirty="0" smtClean="0"/>
              <a:t>,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.</a:t>
            </a:r>
            <a:endParaRPr lang="tr-TR" sz="2000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pic>
        <p:nvPicPr>
          <p:cNvPr id="5" name="Picture 4" descr="su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6429388" y="4643446"/>
            <a:ext cx="2449512" cy="1573202"/>
          </a:xfrm>
          <a:prstGeom prst="cloudCallout">
            <a:avLst>
              <a:gd name="adj1" fmla="val -46194"/>
              <a:gd name="adj2" fmla="val -81884"/>
            </a:avLst>
          </a:prstGeom>
          <a:solidFill>
            <a:srgbClr val="0066FF">
              <a:alpha val="3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tr-TR" altLang="tr-TR" sz="2000">
              <a:latin typeface="Comic Sans MS" pitchFamily="66" charset="0"/>
            </a:endParaRPr>
          </a:p>
        </p:txBody>
      </p:sp>
      <p:sp>
        <p:nvSpPr>
          <p:cNvPr id="6" name="AutoShape 15">
            <a:extLst>
              <a:ext uri="{FF2B5EF4-FFF2-40B4-BE49-F238E27FC236}">
                <a16:creationId xmlns="" xmlns:a16="http://schemas.microsoft.com/office/drawing/2014/main" id="{84551E97-A742-4DC7-82AF-E1C466BEC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43314"/>
            <a:ext cx="3779837" cy="2160588"/>
          </a:xfrm>
          <a:prstGeom prst="cloudCallout">
            <a:avLst>
              <a:gd name="adj1" fmla="val 48635"/>
              <a:gd name="adj2" fmla="val -74267"/>
            </a:avLst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tr-TR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00430" y="5129213"/>
            <a:ext cx="3168650" cy="1728787"/>
          </a:xfrm>
          <a:prstGeom prst="cloudCallout">
            <a:avLst>
              <a:gd name="adj1" fmla="val -64991"/>
              <a:gd name="adj2" fmla="val -43190"/>
            </a:avLst>
          </a:prstGeom>
          <a:solidFill>
            <a:srgbClr val="CCECFF">
              <a:alpha val="3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tr-TR" altLang="tr-TR" sz="3200"/>
          </a:p>
        </p:txBody>
      </p:sp>
      <p:sp>
        <p:nvSpPr>
          <p:cNvPr id="8" name="AutoShape 10">
            <a:extLst>
              <a:ext uri="{FF2B5EF4-FFF2-40B4-BE49-F238E27FC236}">
                <a16:creationId xmlns="" xmlns:a16="http://schemas.microsoft.com/office/drawing/2014/main" id="{0A1F68D0-0587-4BD0-9A20-625221805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8" y="357166"/>
            <a:ext cx="2952750" cy="1296988"/>
          </a:xfrm>
          <a:prstGeom prst="wedgeRoundRectCallout">
            <a:avLst>
              <a:gd name="adj1" fmla="val -11560"/>
              <a:gd name="adj2" fmla="val 48532"/>
              <a:gd name="adj3" fmla="val 16667"/>
            </a:avLst>
          </a:prstGeom>
          <a:solidFill>
            <a:schemeClr val="accent5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Öğrenciyim. </a:t>
            </a:r>
          </a:p>
          <a:p>
            <a:pPr algn="ctr" eaLnBrk="1" hangingPunct="1">
              <a:defRPr/>
            </a:pPr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Bu süreç bana ne sağlayacak ? </a:t>
            </a:r>
          </a:p>
        </p:txBody>
      </p:sp>
      <p:sp>
        <p:nvSpPr>
          <p:cNvPr id="9" name="AutoShape 11">
            <a:extLst>
              <a:ext uri="{FF2B5EF4-FFF2-40B4-BE49-F238E27FC236}">
                <a16:creationId xmlns="" xmlns:a16="http://schemas.microsoft.com/office/drawing/2014/main" id="{3B4FD5B5-DBD9-42FE-99E0-B54CF01E3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166"/>
            <a:ext cx="3313112" cy="2087562"/>
          </a:xfrm>
          <a:prstGeom prst="cloudCallout">
            <a:avLst>
              <a:gd name="adj1" fmla="val 53732"/>
              <a:gd name="adj2" fmla="val 68290"/>
            </a:avLst>
          </a:prstGeom>
          <a:solidFill>
            <a:srgbClr val="F8793A"/>
          </a:solidFill>
          <a:ln>
            <a:solidFill>
              <a:srgbClr val="00B05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tr-T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Neden Sürekli İyileşme, </a:t>
            </a:r>
          </a:p>
          <a:p>
            <a:pPr algn="ctr" eaLnBrk="1" hangingPunct="1">
              <a:defRPr/>
            </a:pPr>
            <a:r>
              <a:rPr lang="tr-T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Neden Akreditasyon? </a:t>
            </a:r>
          </a:p>
        </p:txBody>
      </p:sp>
      <p:pic>
        <p:nvPicPr>
          <p:cNvPr id="10" name="Picture 20" descr="SASK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785794"/>
            <a:ext cx="2503495" cy="430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6 Dikdörtgen">
            <a:extLst>
              <a:ext uri="{FF2B5EF4-FFF2-40B4-BE49-F238E27FC236}">
                <a16:creationId xmlns="" xmlns:a16="http://schemas.microsoft.com/office/drawing/2014/main" id="{87CB41DE-5423-4D45-BB7E-490A0204B8C9}"/>
              </a:ext>
            </a:extLst>
          </p:cNvPr>
          <p:cNvSpPr/>
          <p:nvPr/>
        </p:nvSpPr>
        <p:spPr>
          <a:xfrm>
            <a:off x="357158" y="4214818"/>
            <a:ext cx="3000396" cy="954107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tr-TR" sz="2800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Washington </a:t>
            </a:r>
          </a:p>
          <a:p>
            <a:pPr algn="ctr" eaLnBrk="1" hangingPunct="1">
              <a:defRPr/>
            </a:pPr>
            <a:r>
              <a:rPr lang="tr-TR" sz="2800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Accord</a:t>
            </a:r>
            <a:endParaRPr lang="tr-TR" sz="2800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pic>
        <p:nvPicPr>
          <p:cNvPr id="12" name="Picture 2" descr="About-EUR-ACE1">
            <a:hlinkClick r:id="rId4"/>
            <a:extLst>
              <a:ext uri="{FF2B5EF4-FFF2-40B4-BE49-F238E27FC236}">
                <a16:creationId xmlns="" xmlns:a16="http://schemas.microsoft.com/office/drawing/2014/main" id="{9E7562E4-EE64-43ED-986C-B605150EE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000636"/>
            <a:ext cx="2214546" cy="782095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5500702"/>
            <a:ext cx="2268537" cy="776288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AutoShape 11">
            <a:extLst>
              <a:ext uri="{FF2B5EF4-FFF2-40B4-BE49-F238E27FC236}">
                <a16:creationId xmlns="" xmlns:a16="http://schemas.microsoft.com/office/drawing/2014/main" id="{A638B138-9214-44AB-831E-2F6533F20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70" y="2000240"/>
            <a:ext cx="3200400" cy="1995487"/>
          </a:xfrm>
          <a:prstGeom prst="cloudCallout">
            <a:avLst>
              <a:gd name="adj1" fmla="val 53732"/>
              <a:gd name="adj2" fmla="val 68290"/>
            </a:avLst>
          </a:prstGeom>
          <a:solidFill>
            <a:srgbClr val="F8793A"/>
          </a:solidFill>
          <a:ln>
            <a:solidFill>
              <a:srgbClr val="00B05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tr-T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 Süreç Bölümümüze Ne sağlayacak?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57201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ÖLÇÜT 3- PROGRAM ÇIKTILARI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s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928802"/>
            <a:ext cx="6357982" cy="421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72519" cy="114300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C00000"/>
                </a:solidFill>
              </a:rPr>
              <a:t>Program Çıktılarının Kapsaması Gereken 11 Nitelik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pic>
        <p:nvPicPr>
          <p:cNvPr id="5" name="Picture 4" descr="s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71678"/>
            <a:ext cx="6429420" cy="3987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72519" cy="114300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C00000"/>
                </a:solidFill>
              </a:rPr>
              <a:t>Program Çıktılarının Kapsaması Gereken 11 Nitelik</a:t>
            </a:r>
            <a:endParaRPr lang="tr-TR" sz="30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s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928801"/>
            <a:ext cx="6072230" cy="4048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285720" y="214290"/>
            <a:ext cx="84725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 Çıktılarının Kapsaması Gereken 11 Nitelik</a:t>
            </a:r>
            <a:endParaRPr kumimoji="0" lang="tr-TR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s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71678"/>
            <a:ext cx="6474069" cy="375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57201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ÖLÇÜT 4- SÜREKLİ İYİLEŞTİRME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s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85992"/>
            <a:ext cx="6400680" cy="300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57201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ÖLÇÜT 5- EĞİTİM PLANI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s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857364"/>
            <a:ext cx="5951970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57201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ÖLÇÜT 5- EĞİTİM PLANI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s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928802"/>
            <a:ext cx="6072230" cy="426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57201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ÖLÇÜT 6- ÖĞRETİM</a:t>
            </a:r>
            <a:r>
              <a:rPr kumimoji="0" lang="tr-TR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KADROSU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s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00240"/>
            <a:ext cx="5891521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57201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ÖLÇÜT 6- ÖĞRETİM</a:t>
            </a:r>
            <a:r>
              <a:rPr kumimoji="0" lang="tr-TR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KADROSU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s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928802"/>
            <a:ext cx="5786478" cy="4213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57201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ÖLÇÜT 7- ALTYAPI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s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71678"/>
            <a:ext cx="6494735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içeriği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571604" y="2500306"/>
            <a:ext cx="6286544" cy="3429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38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Akreditasyon nedir, ne işe yarar?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Müdek</a:t>
            </a:r>
            <a:r>
              <a:rPr kumimoji="0" lang="tr-TR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nedir, ne yapar?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38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Müdek</a:t>
            </a:r>
            <a:r>
              <a:rPr lang="tr-TR" sz="3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değerlendirme ölçü</a:t>
            </a:r>
            <a:r>
              <a:rPr kumimoji="0" lang="tr-TR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tleri</a:t>
            </a:r>
            <a:endParaRPr kumimoji="0" lang="tr-TR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3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Sonuç ve öneriler</a:t>
            </a:r>
            <a:endParaRPr kumimoji="0" lang="tr-TR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5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 descr="su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7256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57201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ÖLÇÜT 7- ALTYAPI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s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928802"/>
            <a:ext cx="5684057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57201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ÖLÇÜT 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8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KURUMSAL DESTEĞİ VE PARASAL KAYNAKLAR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s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928802"/>
            <a:ext cx="6143668" cy="452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57201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ÖLÇÜT 9- ORGANİZASYON VE KARAR ALMA SÜREÇLERİ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s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928802"/>
            <a:ext cx="709160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57201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ÖLÇÜT 10- DİSİPLİNE ÖZGÜ ÖLÇÜTLER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s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00240"/>
            <a:ext cx="7143800" cy="3390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57201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ÖLÇÜT 10- DİSİPLİNE ÖZGÜ ÖLÇÜTLER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s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857224" y="2000240"/>
            <a:ext cx="7715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Örneğin;</a:t>
            </a:r>
          </a:p>
          <a:p>
            <a:endParaRPr lang="tr-TR" sz="2000" dirty="0" smtClean="0"/>
          </a:p>
          <a:p>
            <a:r>
              <a:rPr lang="tr-TR" sz="2000" dirty="0" smtClean="0"/>
              <a:t>Biyoloji bilimi birinci sınıfta </a:t>
            </a:r>
            <a:r>
              <a:rPr lang="tr-TR" sz="2000" dirty="0" smtClean="0">
                <a:solidFill>
                  <a:srgbClr val="FF0000"/>
                </a:solidFill>
              </a:rPr>
              <a:t>Çevre Ekolojisi, </a:t>
            </a:r>
            <a:r>
              <a:rPr lang="tr-TR" sz="2000" dirty="0" smtClean="0"/>
              <a:t>ikinci sınıftaki </a:t>
            </a:r>
            <a:r>
              <a:rPr lang="tr-TR" sz="2000" dirty="0" smtClean="0">
                <a:solidFill>
                  <a:srgbClr val="FF0000"/>
                </a:solidFill>
              </a:rPr>
              <a:t>Çevre Mikrobiyolojisi</a:t>
            </a:r>
            <a:r>
              <a:rPr lang="tr-TR" sz="2000" dirty="0" smtClean="0"/>
              <a:t> ve ders içerisinde </a:t>
            </a:r>
            <a:r>
              <a:rPr lang="tr-TR" sz="2000" dirty="0" err="1" smtClean="0"/>
              <a:t>laboratuvar</a:t>
            </a:r>
            <a:r>
              <a:rPr lang="tr-TR" sz="2000" dirty="0" smtClean="0"/>
              <a:t> derslerinde verilmektedir. </a:t>
            </a:r>
          </a:p>
          <a:p>
            <a:endParaRPr lang="tr-TR" sz="2000" dirty="0" smtClean="0"/>
          </a:p>
          <a:p>
            <a:r>
              <a:rPr lang="tr-TR" sz="2000" dirty="0" smtClean="0"/>
              <a:t>Çevre Ekolojisi dersinde önemli oranda çevre biyolojisi ve ekolojisi ile ilgili kavramlar ele alınmakta, Çevre Mikrobiyolojisi ve dersinde ise </a:t>
            </a:r>
            <a:r>
              <a:rPr lang="tr-TR" sz="2000" dirty="0" err="1" smtClean="0"/>
              <a:t>laboratuvar</a:t>
            </a:r>
            <a:r>
              <a:rPr lang="tr-TR" sz="2000" dirty="0" smtClean="0"/>
              <a:t> uygulamalarıyla beraber, yoğun biçimde mikrobiyoloji bilgisi aktarılmaktadır.</a:t>
            </a:r>
          </a:p>
          <a:p>
            <a:endParaRPr lang="tr-TR" sz="2000" dirty="0" smtClean="0"/>
          </a:p>
          <a:p>
            <a:r>
              <a:rPr lang="tr-TR" sz="2000" dirty="0" smtClean="0"/>
              <a:t>Üçüncü seçmeli sınıf dersi olan </a:t>
            </a:r>
            <a:r>
              <a:rPr lang="tr-TR" sz="2000" dirty="0" smtClean="0">
                <a:solidFill>
                  <a:srgbClr val="FF0000"/>
                </a:solidFill>
              </a:rPr>
              <a:t>Biyolojik Prosesler </a:t>
            </a:r>
            <a:r>
              <a:rPr lang="tr-TR" sz="2000" dirty="0" smtClean="0"/>
              <a:t>dersi kapsamında </a:t>
            </a:r>
            <a:r>
              <a:rPr lang="tr-TR" sz="2000" dirty="0" err="1" smtClean="0"/>
              <a:t>mikyobiyal</a:t>
            </a:r>
            <a:r>
              <a:rPr lang="tr-TR" sz="2000" dirty="0" smtClean="0"/>
              <a:t> süreçler konusunda detaylı bilgilendirme yapılmaktadır.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</a:rPr>
              <a:t>SONUÇ VE ÖNERİLER</a:t>
            </a:r>
            <a:endParaRPr lang="tr-T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472" y="2214554"/>
            <a:ext cx="8143932" cy="3857652"/>
          </a:xfrm>
        </p:spPr>
        <p:txBody>
          <a:bodyPr>
            <a:normAutofit fontScale="47500" lnSpcReduction="20000"/>
          </a:bodyPr>
          <a:lstStyle/>
          <a:p>
            <a:r>
              <a:rPr lang="tr-TR" sz="4400" dirty="0" smtClean="0"/>
              <a:t>Mühendislik öğrencisi olarak sizlerin iyi yetişmeniz hem bireysel rekabet gücünüz hem de ülkemizin rekabet gücü için çok önemli.</a:t>
            </a:r>
          </a:p>
          <a:p>
            <a:pPr>
              <a:buNone/>
            </a:pPr>
            <a:endParaRPr lang="tr-TR" sz="4400" dirty="0" smtClean="0"/>
          </a:p>
          <a:p>
            <a:r>
              <a:rPr lang="tr-TR" sz="4400" dirty="0" smtClean="0"/>
              <a:t>MÜDEK Değerlendirmesinin temel amacı sizlerin aranan becerilerle donatılmış mühendisler olarak yetişmenize yardımcı olmak.</a:t>
            </a:r>
          </a:p>
          <a:p>
            <a:pPr>
              <a:buNone/>
            </a:pPr>
            <a:endParaRPr lang="tr-TR" sz="4400" dirty="0" smtClean="0"/>
          </a:p>
          <a:p>
            <a:r>
              <a:rPr lang="tr-TR" sz="4400" dirty="0" smtClean="0"/>
              <a:t> MÜDEK tarafından akredite edilen programlara uluslararası tanınırlık</a:t>
            </a:r>
          </a:p>
          <a:p>
            <a:endParaRPr lang="tr-TR" sz="4400" dirty="0" smtClean="0"/>
          </a:p>
          <a:p>
            <a:r>
              <a:rPr lang="tr-TR" sz="4400" dirty="0" smtClean="0"/>
              <a:t> Uluslararası normlara uygun ölçütler ve süreçler kullanma, bunların gelişimine ve güncellenmesine katkı yapma</a:t>
            </a:r>
          </a:p>
          <a:p>
            <a:endParaRPr lang="tr-TR" sz="4400" dirty="0" smtClean="0"/>
          </a:p>
          <a:p>
            <a:r>
              <a:rPr lang="tr-TR" sz="4400" dirty="0" err="1" smtClean="0"/>
              <a:t>Özdeğerlendirme</a:t>
            </a:r>
            <a:r>
              <a:rPr lang="tr-TR" sz="4400" dirty="0" smtClean="0"/>
              <a:t> ve sürekli gelişme kültürü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pic>
        <p:nvPicPr>
          <p:cNvPr id="5" name="Picture 4" descr="s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85852" y="3214686"/>
            <a:ext cx="5500726" cy="1071570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hlinkClick r:id="rId2"/>
              </a:rPr>
              <a:t>http://www.</a:t>
            </a:r>
            <a:r>
              <a:rPr lang="tr-TR" dirty="0" err="1" smtClean="0">
                <a:hlinkClick r:id="rId2"/>
              </a:rPr>
              <a:t>mudek</a:t>
            </a:r>
            <a:r>
              <a:rPr lang="tr-TR" dirty="0" smtClean="0">
                <a:hlinkClick r:id="rId2"/>
              </a:rPr>
              <a:t>.</a:t>
            </a:r>
            <a:r>
              <a:rPr lang="tr-TR" dirty="0" err="1" smtClean="0">
                <a:hlinkClick r:id="rId2"/>
              </a:rPr>
              <a:t>org.tr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571472" y="1857364"/>
            <a:ext cx="72866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MÜDEK ile ilgili ilave bilgilere ulaşmak için;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tr-TR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tr-T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2571736" y="421481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6000" b="1" dirty="0" smtClean="0">
                <a:solidFill>
                  <a:srgbClr val="C00000"/>
                </a:solidFill>
              </a:rPr>
              <a:t>TEŞEKKÜRLER</a:t>
            </a:r>
            <a:r>
              <a:rPr lang="tr-TR" sz="6000" dirty="0" smtClean="0">
                <a:solidFill>
                  <a:srgbClr val="C00000"/>
                </a:solidFill>
              </a:rPr>
              <a:t/>
            </a:r>
            <a:br>
              <a:rPr lang="tr-TR" sz="6000" dirty="0" smtClean="0">
                <a:solidFill>
                  <a:srgbClr val="C00000"/>
                </a:solidFill>
              </a:rPr>
            </a:br>
            <a:r>
              <a:rPr lang="tr-TR" sz="6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tr-TR" sz="60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tr-TR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4"/>
            <a:ext cx="7215238" cy="101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099C0791-CBC9-4876-8A76-C3572F89D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67" y="2928934"/>
            <a:ext cx="8239477" cy="22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marL="312738" indent="-312738" algn="l" rtl="0" eaLnBrk="0" fontAlgn="base" hangingPunct="0">
              <a:spcBef>
                <a:spcPts val="688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312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4575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679E"/>
              </a:buClr>
              <a:buSzPct val="60000"/>
              <a:buFont typeface="Wingdings" pitchFamily="2" charset="2"/>
              <a:buChar char="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313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6BDD6"/>
              </a:buClr>
              <a:buSzPct val="60000"/>
              <a:buFont typeface="Wingdings" pitchFamily="2" charset="2"/>
              <a:buChar char="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B3B3"/>
              </a:buClr>
              <a:buSzPct val="68000"/>
              <a:buFont typeface="Wingdings 2" pitchFamily="18" charset="2"/>
              <a:buChar char="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5455" indent="-208995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8948" indent="-208995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612441" indent="-208995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6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925934" indent="-208995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75000"/>
              </a:spcBef>
              <a:defRPr/>
            </a:pPr>
            <a:endParaRPr lang="tr-TR" alt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tr-TR" alt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altLang="tr-T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Akreditasyon</a:t>
            </a:r>
            <a:r>
              <a:rPr lang="tr-TR" altLang="tr-TR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5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yetkili ve bağımsız bir kuruluş </a:t>
            </a:r>
            <a:r>
              <a:rPr lang="tr-TR" altLang="tr-TR" sz="25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tarafından</a:t>
            </a:r>
            <a:r>
              <a:rPr lang="tr-TR" altLang="tr-T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buFont typeface="Arial" charset="0"/>
              <a:buNone/>
              <a:defRPr/>
            </a:pPr>
            <a:r>
              <a:rPr lang="tr-TR" altLang="tr-T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altLang="tr-TR" sz="2500" dirty="0">
                <a:latin typeface="Arial" panose="020B0604020202020204" pitchFamily="34" charset="0"/>
                <a:cs typeface="Arial" panose="020B0604020202020204" pitchFamily="34" charset="0"/>
              </a:rPr>
              <a:t>kuruluşun ürettiği ürün ya da yaptığı </a:t>
            </a:r>
            <a:r>
              <a:rPr lang="tr-TR" altLang="tr-T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hizmetin</a:t>
            </a:r>
          </a:p>
          <a:p>
            <a:pPr algn="ctr">
              <a:buFont typeface="Arial" charset="0"/>
              <a:buNone/>
              <a:defRPr/>
            </a:pPr>
            <a:r>
              <a:rPr lang="tr-TR" altLang="tr-T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belirlenen </a:t>
            </a:r>
            <a:r>
              <a:rPr lang="tr-TR" altLang="tr-TR" sz="25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altLang="tr-TR" sz="2500" dirty="0">
                <a:latin typeface="Arial" panose="020B0604020202020204" pitchFamily="34" charset="0"/>
                <a:cs typeface="Arial" panose="020B0604020202020204" pitchFamily="34" charset="0"/>
              </a:rPr>
              <a:t>kabul görmüş ölçütlere </a:t>
            </a:r>
            <a:r>
              <a:rPr lang="tr-TR" altLang="tr-T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</a:p>
          <a:p>
            <a:pPr algn="ctr">
              <a:buFont typeface="Arial" charset="0"/>
              <a:buNone/>
              <a:defRPr/>
            </a:pPr>
            <a:r>
              <a:rPr lang="tr-TR" altLang="tr-T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değerlendirilmesi </a:t>
            </a:r>
            <a:r>
              <a:rPr lang="tr-TR" altLang="tr-TR" sz="2500" dirty="0">
                <a:latin typeface="Arial" panose="020B0604020202020204" pitchFamily="34" charset="0"/>
                <a:cs typeface="Arial" panose="020B0604020202020204" pitchFamily="34" charset="0"/>
              </a:rPr>
              <a:t>ve yeterliliğinin onaylanmasıdır.</a:t>
            </a:r>
          </a:p>
          <a:p>
            <a:pPr lvl="1"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tr-TR" alt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su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7256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000100" y="500042"/>
            <a:ext cx="5572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tr-TR" altLang="tr-T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AKREDİTASYON NEDİR?</a:t>
            </a:r>
          </a:p>
          <a:p>
            <a:pPr algn="ctr">
              <a:buFont typeface="Arial" charset="0"/>
              <a:buNone/>
              <a:defRPr/>
            </a:pPr>
            <a:r>
              <a:rPr lang="tr-TR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14290"/>
            <a:ext cx="2928958" cy="796909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MÜDEK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3786214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err="1" smtClean="0">
                <a:solidFill>
                  <a:srgbClr val="C00000"/>
                </a:solidFill>
              </a:rPr>
              <a:t>MÜDEK’in</a:t>
            </a:r>
            <a:r>
              <a:rPr lang="tr-TR" b="1" dirty="0" smtClean="0">
                <a:solidFill>
                  <a:srgbClr val="C00000"/>
                </a:solidFill>
              </a:rPr>
              <a:t> Amacı*: </a:t>
            </a:r>
            <a:r>
              <a:rPr lang="tr-TR" dirty="0" smtClean="0"/>
              <a:t>Farklı disiplinlerdeki mühendislik eğitim programları için,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bilgilendirme, değerlendirme </a:t>
            </a:r>
            <a:r>
              <a:rPr lang="tr-TR" dirty="0" smtClean="0"/>
              <a:t>ve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akreditasyon </a:t>
            </a:r>
            <a:r>
              <a:rPr lang="tr-TR" dirty="0" smtClean="0"/>
              <a:t>çalışmaları yaparak, (Türkiye’de) mühendislik eğitiminin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kalitesinin yükseltilmesine katkıda </a:t>
            </a:r>
            <a:r>
              <a:rPr lang="tr-TR" dirty="0" smtClean="0"/>
              <a:t>bulunmak,</a:t>
            </a:r>
            <a:br>
              <a:rPr lang="tr-TR" dirty="0" smtClean="0"/>
            </a:br>
            <a:endParaRPr lang="tr-TR" dirty="0" smtClean="0"/>
          </a:p>
          <a:p>
            <a:r>
              <a:rPr lang="tr-TR" dirty="0" smtClean="0"/>
              <a:t>Böylece, güncel ve gelişmekte olan teknolojileri kavrayan,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daha iyi eğitilmiş ve daha nitelikli mühendisler yetiştirilmesini </a:t>
            </a:r>
            <a:r>
              <a:rPr lang="tr-TR" dirty="0" smtClean="0"/>
              <a:t>ve bu yolla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toplumun refahının ileri götürülmesini </a:t>
            </a:r>
            <a:r>
              <a:rPr lang="tr-TR" dirty="0" smtClean="0"/>
              <a:t>sağlamaktır.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 smtClean="0"/>
              <a:t>Ondokuz</a:t>
            </a:r>
            <a:r>
              <a:rPr lang="tr-TR" dirty="0" smtClean="0"/>
              <a:t> Mayıs Üniversitesi,  Çevre Mühendisliği Bölümü, 24/10/2019</a:t>
            </a:r>
            <a:endParaRPr lang="tr-TR" dirty="0"/>
          </a:p>
        </p:txBody>
      </p:sp>
      <p:pic>
        <p:nvPicPr>
          <p:cNvPr id="5" name="Picture 4" descr="su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57256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500858" cy="405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 Başlık"/>
          <p:cNvSpPr>
            <a:spLocks noGrp="1"/>
          </p:cNvSpPr>
          <p:nvPr>
            <p:ph type="title"/>
          </p:nvPr>
        </p:nvSpPr>
        <p:spPr>
          <a:xfrm>
            <a:off x="457201" y="357165"/>
            <a:ext cx="8229600" cy="1060471"/>
          </a:xfrm>
        </p:spPr>
        <p:txBody>
          <a:bodyPr/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MÜDEK TARİHÇESİ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4" descr="su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7560522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su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MÜDEK TARİHÇESİ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Ondokuz Mayıs Üniversitesi,  Çevre Mühendisliği Bölümü, 24/10/2019</a:t>
            </a:r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642918"/>
            <a:ext cx="5357850" cy="7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00240"/>
            <a:ext cx="5794936" cy="4214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4" descr="sun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85860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>
            <a:extLst>
              <a:ext uri="{FF2B5EF4-FFF2-40B4-BE49-F238E27FC236}">
                <a16:creationId xmlns="" xmlns:a16="http://schemas.microsoft.com/office/drawing/2014/main" id="{9B53CCB2-1BEF-4824-8C8C-6C214A73B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44" y="571480"/>
            <a:ext cx="8033483" cy="5898717"/>
          </a:xfrm>
        </p:spPr>
        <p:txBody>
          <a:bodyPr rtlCol="0">
            <a:normAutofit fontScale="70000" lnSpcReduction="20000"/>
          </a:bodyPr>
          <a:lstStyle/>
          <a:p>
            <a:pPr marL="0" indent="0" algn="ctr">
              <a:buClr>
                <a:srgbClr val="FFFFFF"/>
              </a:buClr>
              <a:buNone/>
              <a:defRPr/>
            </a:pPr>
            <a:r>
              <a:rPr lang="tr-TR" sz="4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Mühendislik Eğitim Programlarının Akreditasyonu Ne İşe Yarar?</a:t>
            </a:r>
            <a:endParaRPr lang="tr-TR" altLang="tr-TR" sz="4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FFFF"/>
              </a:buClr>
              <a:buFont typeface="Wingdings 3" charset="2"/>
              <a:buChar char=""/>
              <a:defRPr/>
            </a:pPr>
            <a:endParaRPr lang="tr-TR" altLang="tr-TR" sz="1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FFFF"/>
              </a:buClr>
              <a:buNone/>
              <a:tabLst>
                <a:tab pos="547291" algn="l"/>
              </a:tabLst>
              <a:defRPr/>
            </a:pPr>
            <a:r>
              <a:rPr lang="tr-TR" altLang="tr-T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Kurumun </a:t>
            </a:r>
            <a:r>
              <a:rPr lang="tr-TR" altLang="tr-TR" sz="2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kime, ne hizmeti verdiğinin bilincinde olması ve bu 	</a:t>
            </a:r>
            <a:endParaRPr lang="tr-TR" altLang="tr-TR" sz="2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buClr>
                <a:srgbClr val="FFFFFF"/>
              </a:buClr>
              <a:buNone/>
              <a:tabLst>
                <a:tab pos="547291" algn="l"/>
              </a:tabLst>
              <a:defRPr/>
            </a:pPr>
            <a:r>
              <a:rPr lang="tr-TR" altLang="tr-T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hizmetin </a:t>
            </a:r>
            <a:r>
              <a:rPr lang="tr-TR" altLang="tr-TR" sz="2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niteliğini, dünyadaki en iyi örneklerin düzeyine, </a:t>
            </a:r>
            <a:r>
              <a:rPr lang="tr-TR" altLang="tr-T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hatta bu </a:t>
            </a:r>
            <a:endParaRPr lang="tr-TR" altLang="tr-TR" sz="2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buClr>
                <a:srgbClr val="FFFFFF"/>
              </a:buClr>
              <a:buNone/>
              <a:tabLst>
                <a:tab pos="547291" algn="l"/>
              </a:tabLst>
              <a:defRPr/>
            </a:pPr>
            <a:r>
              <a:rPr lang="tr-TR" altLang="tr-T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düzeyin </a:t>
            </a:r>
            <a:r>
              <a:rPr lang="tr-TR" altLang="tr-TR" sz="2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üzerine çıkarmak için </a:t>
            </a:r>
            <a:r>
              <a:rPr lang="tr-TR" altLang="tr-TR" sz="29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sürekli iyileşmesine </a:t>
            </a:r>
            <a:r>
              <a:rPr lang="tr-TR" altLang="tr-T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katkı sağlar,</a:t>
            </a:r>
          </a:p>
          <a:p>
            <a:pPr algn="just">
              <a:buClr>
                <a:srgbClr val="FFFFFF"/>
              </a:buClr>
              <a:buNone/>
              <a:tabLst>
                <a:tab pos="547291" algn="l"/>
              </a:tabLst>
              <a:defRPr/>
            </a:pPr>
            <a:endParaRPr lang="tr-TR" altLang="tr-TR" sz="2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buClr>
                <a:srgbClr val="FFFFFF"/>
              </a:buClr>
              <a:buNone/>
              <a:tabLst>
                <a:tab pos="547291" algn="l"/>
              </a:tabLst>
              <a:defRPr/>
            </a:pPr>
            <a:r>
              <a:rPr lang="tr-TR" altLang="tr-T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Wingdings"/>
              </a:rPr>
              <a:t> </a:t>
            </a:r>
            <a:r>
              <a:rPr lang="tr-TR" altLang="tr-TR" sz="2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Eğitim ve araştırma kalitesinin güvence altına alınması,  </a:t>
            </a:r>
            <a:r>
              <a:rPr lang="tr-TR" altLang="tr-T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yükseltilmesi</a:t>
            </a:r>
          </a:p>
          <a:p>
            <a:pPr algn="just">
              <a:buClr>
                <a:srgbClr val="FFFFFF"/>
              </a:buClr>
              <a:buNone/>
              <a:tabLst>
                <a:tab pos="547291" algn="l"/>
              </a:tabLst>
              <a:defRPr/>
            </a:pPr>
            <a:r>
              <a:rPr lang="tr-TR" altLang="tr-T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ve </a:t>
            </a:r>
            <a:r>
              <a:rPr lang="tr-TR" altLang="tr-TR" sz="2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bu konuda </a:t>
            </a:r>
            <a:r>
              <a:rPr lang="tr-TR" altLang="tr-TR" sz="29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ortak bir kalite kültürü </a:t>
            </a:r>
            <a:r>
              <a:rPr lang="tr-TR" altLang="tr-T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oluşturulmasına  katkı sağlar,</a:t>
            </a:r>
          </a:p>
          <a:p>
            <a:pPr algn="just">
              <a:buClr>
                <a:srgbClr val="FFFFFF"/>
              </a:buClr>
              <a:buNone/>
              <a:tabLst>
                <a:tab pos="547291" algn="l"/>
              </a:tabLst>
              <a:defRPr/>
            </a:pPr>
            <a:endParaRPr lang="tr-TR" altLang="tr-TR" sz="2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buClr>
                <a:srgbClr val="FFFFFF"/>
              </a:buClr>
              <a:buNone/>
              <a:tabLst>
                <a:tab pos="547291" algn="l"/>
              </a:tabLst>
              <a:defRPr/>
            </a:pPr>
            <a:r>
              <a:rPr lang="tr-TR" altLang="tr-T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Wingdings"/>
              </a:rPr>
              <a:t> </a:t>
            </a:r>
            <a:r>
              <a:rPr lang="tr-TR" altLang="tr-TR" sz="2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Kurum veya programın </a:t>
            </a:r>
            <a:r>
              <a:rPr lang="tr-TR" altLang="tr-TR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uluslararası geçerliliğini  ve 	</a:t>
            </a:r>
            <a:r>
              <a:rPr lang="tr-TR" altLang="tr-TR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tanınırlığını</a:t>
            </a:r>
            <a:r>
              <a:rPr lang="tr-TR" altLang="tr-T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tr-TR" altLang="tr-T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arttırır</a:t>
            </a:r>
            <a:r>
              <a:rPr lang="tr-TR" altLang="tr-TR" sz="2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,</a:t>
            </a:r>
          </a:p>
          <a:p>
            <a:pPr algn="just">
              <a:buClr>
                <a:srgbClr val="FFFFFF"/>
              </a:buClr>
              <a:buNone/>
              <a:tabLst>
                <a:tab pos="547291" algn="l"/>
              </a:tabLst>
              <a:defRPr/>
            </a:pPr>
            <a:r>
              <a:rPr lang="tr-TR" altLang="tr-T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Kurum </a:t>
            </a:r>
            <a:r>
              <a:rPr lang="tr-TR" altLang="tr-TR" sz="2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veya programın </a:t>
            </a:r>
            <a:r>
              <a:rPr lang="tr-TR" altLang="tr-TR" sz="29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topluma karşı olan </a:t>
            </a:r>
            <a:r>
              <a:rPr lang="tr-TR" altLang="tr-TR" sz="29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sorumluluğunu </a:t>
            </a:r>
            <a:r>
              <a:rPr lang="tr-TR" altLang="tr-T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yerine</a:t>
            </a:r>
          </a:p>
          <a:p>
            <a:pPr algn="just">
              <a:buClr>
                <a:srgbClr val="FFFFFF"/>
              </a:buClr>
              <a:buNone/>
              <a:tabLst>
                <a:tab pos="547291" algn="l"/>
              </a:tabLst>
              <a:defRPr/>
            </a:pPr>
            <a:r>
              <a:rPr lang="tr-TR" altLang="tr-T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getirmesini </a:t>
            </a:r>
            <a:r>
              <a:rPr lang="tr-TR" altLang="tr-TR" sz="2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sağlar, </a:t>
            </a:r>
            <a:endParaRPr lang="tr-TR" altLang="tr-TR" sz="2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79177" indent="0" algn="just">
              <a:buClr>
                <a:srgbClr val="FFFFFF"/>
              </a:buClr>
              <a:buNone/>
              <a:tabLst>
                <a:tab pos="547291" algn="l"/>
              </a:tabLst>
              <a:defRPr/>
            </a:pPr>
            <a:endParaRPr lang="tr-TR" altLang="tr-TR" sz="2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79177" indent="0" algn="just">
              <a:buClr>
                <a:srgbClr val="FFFFFF"/>
              </a:buClr>
              <a:buNone/>
              <a:tabLst>
                <a:tab pos="547291" algn="l"/>
              </a:tabLst>
              <a:defRPr/>
            </a:pPr>
            <a:r>
              <a:rPr lang="tr-TR" altLang="tr-T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Kurum </a:t>
            </a:r>
            <a:r>
              <a:rPr lang="tr-TR" altLang="tr-TR" sz="2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veya programın </a:t>
            </a:r>
            <a:r>
              <a:rPr lang="tr-TR" altLang="tr-TR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yetkin öğrencileri kazanması</a:t>
            </a:r>
            <a:r>
              <a:rPr lang="tr-TR" altLang="tr-TR" sz="29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, mezunları </a:t>
            </a:r>
            <a:r>
              <a:rPr lang="tr-TR" altLang="tr-TR" sz="29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mesleki </a:t>
            </a:r>
            <a:r>
              <a:rPr lang="tr-TR" altLang="tr-TR" sz="29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yaşamlarına hazırlaması ve </a:t>
            </a:r>
            <a:r>
              <a:rPr lang="tr-TR" altLang="tr-TR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İşverenin beklentilerini 	</a:t>
            </a:r>
            <a:r>
              <a:rPr lang="tr-TR" altLang="tr-TR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karşılamasına</a:t>
            </a:r>
            <a:endParaRPr lang="tr-TR" altLang="tr-TR" sz="2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marL="79177" indent="0" algn="just">
              <a:buClr>
                <a:srgbClr val="FFFFFF"/>
              </a:buClr>
              <a:buNone/>
              <a:tabLst>
                <a:tab pos="547291" algn="l"/>
              </a:tabLst>
              <a:defRPr/>
            </a:pPr>
            <a:r>
              <a:rPr lang="tr-TR" altLang="tr-T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yardımcı </a:t>
            </a:r>
            <a:r>
              <a:rPr lang="tr-TR" altLang="tr-TR" sz="2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olur.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1030</Words>
  <PresentationFormat>Ekran Gösterisi (4:3)</PresentationFormat>
  <Paragraphs>187</Paragraphs>
  <Slides>36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Ofis Teması</vt:lpstr>
      <vt:lpstr>Slayt 1</vt:lpstr>
      <vt:lpstr>Slayt 2</vt:lpstr>
      <vt:lpstr>Sunum içeriği</vt:lpstr>
      <vt:lpstr>Slayt 4</vt:lpstr>
      <vt:lpstr>MÜDEK</vt:lpstr>
      <vt:lpstr>MÜDEK TARİHÇESİ</vt:lpstr>
      <vt:lpstr>MÜDEK TARİHÇESİ</vt:lpstr>
      <vt:lpstr>Slayt 8</vt:lpstr>
      <vt:lpstr>Slayt 9</vt:lpstr>
      <vt:lpstr>Slayt 10</vt:lpstr>
      <vt:lpstr>Slayt 11</vt:lpstr>
      <vt:lpstr>Slayt 12</vt:lpstr>
      <vt:lpstr>Slayt 13</vt:lpstr>
      <vt:lpstr>Değerlendirme Süreci</vt:lpstr>
      <vt:lpstr>Slayt 15</vt:lpstr>
      <vt:lpstr>ÖLÇÜT 1- ÖĞRENCİLER</vt:lpstr>
      <vt:lpstr>ÖLÇÜT 1- ÖĞRENCİLER</vt:lpstr>
      <vt:lpstr>ÖLÇÜT 2- PROGRAM EĞİTİM AMAÇLARI</vt:lpstr>
      <vt:lpstr>Çevre Mühendisliği Bölümü  Eğitim Amaçları</vt:lpstr>
      <vt:lpstr>Slayt 20</vt:lpstr>
      <vt:lpstr>Program Çıktılarının Kapsaması Gereken 11 Nitelik</vt:lpstr>
      <vt:lpstr>Program Çıktılarının Kapsaması Gereken 11 Nitelik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SONUÇ VE ÖNERİLER</vt:lpstr>
      <vt:lpstr>Slayt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pc</cp:lastModifiedBy>
  <cp:revision>21</cp:revision>
  <dcterms:created xsi:type="dcterms:W3CDTF">2019-10-18T06:25:26Z</dcterms:created>
  <dcterms:modified xsi:type="dcterms:W3CDTF">2019-11-05T08:23:29Z</dcterms:modified>
</cp:coreProperties>
</file>